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3.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257" r:id="rId3"/>
    <p:sldId id="258" r:id="rId4"/>
    <p:sldId id="1195" r:id="rId5"/>
    <p:sldId id="273" r:id="rId6"/>
    <p:sldId id="260" r:id="rId7"/>
    <p:sldId id="261" r:id="rId8"/>
    <p:sldId id="1196" r:id="rId9"/>
    <p:sldId id="1197" r:id="rId10"/>
    <p:sldId id="1198" r:id="rId11"/>
    <p:sldId id="262" r:id="rId12"/>
    <p:sldId id="263" r:id="rId13"/>
    <p:sldId id="274" r:id="rId14"/>
    <p:sldId id="278" r:id="rId15"/>
    <p:sldId id="279" r:id="rId16"/>
    <p:sldId id="264" r:id="rId17"/>
    <p:sldId id="280" r:id="rId18"/>
    <p:sldId id="281" r:id="rId19"/>
    <p:sldId id="282" r:id="rId20"/>
    <p:sldId id="283" r:id="rId21"/>
    <p:sldId id="284" r:id="rId22"/>
    <p:sldId id="285" r:id="rId23"/>
    <p:sldId id="286" r:id="rId24"/>
    <p:sldId id="287" r:id="rId25"/>
    <p:sldId id="288" r:id="rId26"/>
    <p:sldId id="289" r:id="rId27"/>
    <p:sldId id="887" r:id="rId28"/>
    <p:sldId id="1192" r:id="rId29"/>
    <p:sldId id="1193" r:id="rId30"/>
    <p:sldId id="1036" r:id="rId31"/>
    <p:sldId id="1194" r:id="rId32"/>
    <p:sldId id="275" r:id="rId33"/>
    <p:sldId id="277" r:id="rId34"/>
    <p:sldId id="265" r:id="rId35"/>
    <p:sldId id="266" r:id="rId36"/>
    <p:sldId id="267" r:id="rId37"/>
    <p:sldId id="268" r:id="rId38"/>
    <p:sldId id="269" r:id="rId39"/>
    <p:sldId id="270" r:id="rId40"/>
    <p:sldId id="271" r:id="rId41"/>
    <p:sldId id="272" r:id="rId4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ção Padrão" id="{805E4026-472F-4D7A-87F7-0D2D8D5BDC31}">
          <p14:sldIdLst>
            <p14:sldId id="256"/>
            <p14:sldId id="257"/>
            <p14:sldId id="258"/>
            <p14:sldId id="1195"/>
            <p14:sldId id="273"/>
            <p14:sldId id="260"/>
            <p14:sldId id="261"/>
            <p14:sldId id="1196"/>
            <p14:sldId id="1197"/>
            <p14:sldId id="1198"/>
            <p14:sldId id="262"/>
            <p14:sldId id="263"/>
            <p14:sldId id="274"/>
            <p14:sldId id="278"/>
            <p14:sldId id="279"/>
            <p14:sldId id="264"/>
          </p14:sldIdLst>
        </p14:section>
        <p14:section name="Abertura" id="{4052E31C-8CEE-A258-55B3-F27AA683F95F}">
          <p14:sldIdLst>
            <p14:sldId id="280"/>
            <p14:sldId id="281"/>
            <p14:sldId id="282"/>
            <p14:sldId id="283"/>
            <p14:sldId id="284"/>
            <p14:sldId id="285"/>
            <p14:sldId id="286"/>
            <p14:sldId id="287"/>
            <p14:sldId id="288"/>
            <p14:sldId id="289"/>
            <p14:sldId id="887"/>
            <p14:sldId id="1192"/>
            <p14:sldId id="1193"/>
            <p14:sldId id="1036"/>
            <p14:sldId id="1194"/>
            <p14:sldId id="275"/>
            <p14:sldId id="277"/>
            <p14:sldId id="265"/>
            <p14:sldId id="266"/>
            <p14:sldId id="267"/>
            <p14:sldId id="268"/>
            <p14:sldId id="269"/>
            <p14:sldId id="270"/>
            <p14:sldId id="271"/>
            <p14:sldId id="27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2" d="100"/>
          <a:sy n="82" d="100"/>
        </p:scale>
        <p:origin x="69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1"/>
  <c:style val="2"/>
  <c:chart>
    <c:title>
      <c:tx>
        <c:rich>
          <a:bodyPr/>
          <a:lstStyle/>
          <a:p>
            <a:pPr>
              <a:defRPr sz="1400" b="0" i="0" u="none" strike="noStrike">
                <a:solidFill>
                  <a:srgbClr val="0A2463"/>
                </a:solidFill>
                <a:latin typeface="+mn-lt"/>
              </a:defRPr>
            </a:pPr>
            <a:r>
              <a:rPr lang="pt-BR" sz="1400" b="0" i="0" u="none" strike="noStrike">
                <a:solidFill>
                  <a:srgbClr val="0A2463"/>
                </a:solidFill>
                <a:latin typeface="+mn-lt"/>
              </a:rPr>
              <a:t>Servidores ativos</a:t>
            </a:r>
          </a:p>
        </c:rich>
      </c:tx>
      <c:overlay val="0"/>
    </c:title>
    <c:autoTitleDeleted val="0"/>
    <c:plotArea>
      <c:layout/>
      <c:barChart>
        <c:barDir val="col"/>
        <c:grouping val="clustered"/>
        <c:varyColors val="0"/>
        <c:ser>
          <c:idx val="0"/>
          <c:order val="0"/>
          <c:tx>
            <c:strRef>
              <c:f>Sheet1!$B$1</c:f>
              <c:strCache>
                <c:ptCount val="1"/>
                <c:pt idx="0">
                  <c:v>Ativos</c:v>
                </c:pt>
              </c:strCache>
            </c:strRef>
          </c:tx>
          <c:spPr>
            <a:solidFill>
              <a:srgbClr val="1E5BD8"/>
            </a:solidFill>
            <a:effectLst/>
          </c:spPr>
          <c:invertIfNegative val="0"/>
          <c:dLbls>
            <c:numFmt formatCode="#,##0" sourceLinked="0"/>
            <c:spPr>
              <a:noFill/>
              <a:ln>
                <a:noFill/>
              </a:ln>
              <a:effectLst/>
            </c:spPr>
            <c:txPr>
              <a:bodyPr/>
              <a:lstStyle/>
              <a:p>
                <a:pPr>
                  <a:defRPr sz="1100" b="0" i="0" u="none" strike="noStrike">
                    <a:solidFill>
                      <a:srgbClr val="1B2433"/>
                    </a:solidFill>
                    <a:latin typeface="+mn-lt"/>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2023</c:v>
                </c:pt>
                <c:pt idx="1">
                  <c:v>2024</c:v>
                </c:pt>
                <c:pt idx="2">
                  <c:v>2025</c:v>
                </c:pt>
                <c:pt idx="3">
                  <c:v>2026</c:v>
                </c:pt>
              </c:strCache>
            </c:strRef>
          </c:cat>
          <c:val>
            <c:numRef>
              <c:f>Sheet1!$B$2:$B$5</c:f>
              <c:numCache>
                <c:formatCode>#,##0</c:formatCode>
                <c:ptCount val="4"/>
                <c:pt idx="0">
                  <c:v>1397</c:v>
                </c:pt>
                <c:pt idx="1">
                  <c:v>1390</c:v>
                </c:pt>
                <c:pt idx="2">
                  <c:v>1372</c:v>
                </c:pt>
                <c:pt idx="3">
                  <c:v>1616</c:v>
                </c:pt>
              </c:numCache>
            </c:numRef>
          </c:val>
          <c:extLst>
            <c:ext xmlns:c16="http://schemas.microsoft.com/office/drawing/2014/chart" uri="{C3380CC4-5D6E-409C-BE32-E72D297353CC}">
              <c16:uniqueId val="{00000000-A5B7-4F41-A542-6C2C81DBFF8D}"/>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6B778C"/>
                </a:solidFill>
                <a:latin typeface="+mn-lt"/>
              </a:defRPr>
            </a:pPr>
            <a:endParaRPr lang="en-US"/>
          </a:p>
        </c:txPr>
        <c:crossAx val="2094734552"/>
        <c:crosses val="autoZero"/>
        <c:auto val="1"/>
        <c:lblAlgn val="ctr"/>
        <c:lblOffset val="100"/>
        <c:noMultiLvlLbl val="1"/>
      </c:catAx>
      <c:valAx>
        <c:axId val="2094734552"/>
        <c:scaling>
          <c:orientation val="minMax"/>
          <c:min val="0"/>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1"/>
  <c:style val="2"/>
  <c:chart>
    <c:title>
      <c:tx>
        <c:rich>
          <a:bodyPr/>
          <a:lstStyle/>
          <a:p>
            <a:pPr>
              <a:defRPr sz="1400" b="0" i="0" u="none" strike="noStrike">
                <a:solidFill>
                  <a:srgbClr val="0A2463"/>
                </a:solidFill>
                <a:latin typeface="+mn-lt"/>
              </a:defRPr>
            </a:pPr>
            <a:r>
              <a:rPr lang="pt-BR" sz="1400" b="0" i="0" u="none" strike="noStrike">
                <a:solidFill>
                  <a:srgbClr val="0A2463"/>
                </a:solidFill>
                <a:latin typeface="+mn-lt"/>
              </a:rPr>
              <a:t>Aposentados e pensionistas</a:t>
            </a:r>
          </a:p>
        </c:rich>
      </c:tx>
      <c:overlay val="0"/>
    </c:title>
    <c:autoTitleDeleted val="0"/>
    <c:plotArea>
      <c:layout/>
      <c:barChart>
        <c:barDir val="col"/>
        <c:grouping val="clustered"/>
        <c:varyColors val="0"/>
        <c:ser>
          <c:idx val="0"/>
          <c:order val="0"/>
          <c:tx>
            <c:strRef>
              <c:f>Sheet1!$B$1</c:f>
              <c:strCache>
                <c:ptCount val="1"/>
                <c:pt idx="0">
                  <c:v>Aposentados</c:v>
                </c:pt>
              </c:strCache>
            </c:strRef>
          </c:tx>
          <c:spPr>
            <a:solidFill>
              <a:srgbClr val="E9A23B"/>
            </a:solidFill>
            <a:effectLst/>
          </c:spPr>
          <c:invertIfNegative val="0"/>
          <c:dLbls>
            <c:numFmt formatCode="#,##0" sourceLinked="0"/>
            <c:spPr>
              <a:noFill/>
              <a:ln>
                <a:noFill/>
              </a:ln>
              <a:effectLst/>
            </c:spPr>
            <c:txPr>
              <a:bodyPr/>
              <a:lstStyle/>
              <a:p>
                <a:pPr>
                  <a:defRPr sz="1100" b="0" i="0" u="none" strike="noStrike">
                    <a:solidFill>
                      <a:srgbClr val="1B2433"/>
                    </a:solidFill>
                    <a:latin typeface="+mn-lt"/>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2023</c:v>
                </c:pt>
                <c:pt idx="1">
                  <c:v>2024</c:v>
                </c:pt>
                <c:pt idx="2">
                  <c:v>2025</c:v>
                </c:pt>
                <c:pt idx="3">
                  <c:v>2026</c:v>
                </c:pt>
              </c:strCache>
            </c:strRef>
          </c:cat>
          <c:val>
            <c:numRef>
              <c:f>Sheet1!$B$2:$B$5</c:f>
              <c:numCache>
                <c:formatCode>General</c:formatCode>
                <c:ptCount val="4"/>
                <c:pt idx="0">
                  <c:v>475</c:v>
                </c:pt>
                <c:pt idx="1">
                  <c:v>500</c:v>
                </c:pt>
                <c:pt idx="2">
                  <c:v>537</c:v>
                </c:pt>
                <c:pt idx="3">
                  <c:v>555</c:v>
                </c:pt>
              </c:numCache>
            </c:numRef>
          </c:val>
          <c:extLst>
            <c:ext xmlns:c16="http://schemas.microsoft.com/office/drawing/2014/chart" uri="{C3380CC4-5D6E-409C-BE32-E72D297353CC}">
              <c16:uniqueId val="{00000000-6F92-41A0-81C1-D7F12F14660A}"/>
            </c:ext>
          </c:extLst>
        </c:ser>
        <c:ser>
          <c:idx val="1"/>
          <c:order val="1"/>
          <c:tx>
            <c:strRef>
              <c:f>Sheet1!$C$1</c:f>
              <c:strCache>
                <c:ptCount val="1"/>
                <c:pt idx="0">
                  <c:v>Pensionistas</c:v>
                </c:pt>
              </c:strCache>
            </c:strRef>
          </c:tx>
          <c:spPr>
            <a:solidFill>
              <a:srgbClr val="0A2463"/>
            </a:solidFill>
            <a:effectLst/>
          </c:spPr>
          <c:invertIfNegative val="0"/>
          <c:dLbls>
            <c:numFmt formatCode="#,##0" sourceLinked="0"/>
            <c:spPr>
              <a:noFill/>
              <a:ln>
                <a:noFill/>
              </a:ln>
              <a:effectLst/>
            </c:spPr>
            <c:txPr>
              <a:bodyPr/>
              <a:lstStyle/>
              <a:p>
                <a:pPr>
                  <a:defRPr sz="1100" b="0" i="0" u="none" strike="noStrike">
                    <a:solidFill>
                      <a:srgbClr val="1B2433"/>
                    </a:solidFill>
                    <a:latin typeface="+mn-lt"/>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2023</c:v>
                </c:pt>
                <c:pt idx="1">
                  <c:v>2024</c:v>
                </c:pt>
                <c:pt idx="2">
                  <c:v>2025</c:v>
                </c:pt>
                <c:pt idx="3">
                  <c:v>2026</c:v>
                </c:pt>
              </c:strCache>
            </c:strRef>
          </c:cat>
          <c:val>
            <c:numRef>
              <c:f>Sheet1!$C$2:$C$5</c:f>
              <c:numCache>
                <c:formatCode>General</c:formatCode>
                <c:ptCount val="4"/>
                <c:pt idx="0">
                  <c:v>103</c:v>
                </c:pt>
                <c:pt idx="1">
                  <c:v>101</c:v>
                </c:pt>
                <c:pt idx="2">
                  <c:v>105</c:v>
                </c:pt>
                <c:pt idx="3">
                  <c:v>112</c:v>
                </c:pt>
              </c:numCache>
            </c:numRef>
          </c:val>
          <c:extLst>
            <c:ext xmlns:c16="http://schemas.microsoft.com/office/drawing/2014/chart" uri="{C3380CC4-5D6E-409C-BE32-E72D297353CC}">
              <c16:uniqueId val="{00000001-6F92-41A0-81C1-D7F12F14660A}"/>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6B778C"/>
                </a:solidFill>
                <a:latin typeface="+mn-lt"/>
              </a:defRPr>
            </a:pPr>
            <a:endParaRPr lang="en-US"/>
          </a:p>
        </c:txPr>
        <c:crossAx val="2094734552"/>
        <c:crosses val="autoZero"/>
        <c:auto val="1"/>
        <c:lblAlgn val="ctr"/>
        <c:lblOffset val="100"/>
        <c:noMultiLvlLbl val="1"/>
      </c:catAx>
      <c:valAx>
        <c:axId val="2094734552"/>
        <c:scaling>
          <c:orientation val="minMax"/>
          <c:min val="0"/>
        </c:scaling>
        <c:delete val="1"/>
        <c:axPos val="l"/>
        <c:numFmt formatCode="General" sourceLinked="0"/>
        <c:majorTickMark val="out"/>
        <c:minorTickMark val="none"/>
        <c:tickLblPos val="nextTo"/>
        <c:crossAx val="2094734554"/>
        <c:crosses val="autoZero"/>
        <c:crossBetween val="between"/>
      </c:valAx>
      <c:spPr>
        <a:noFill/>
        <a:ln>
          <a:noFill/>
        </a:ln>
        <a:effectLst/>
      </c:spPr>
    </c:plotArea>
    <c:legend>
      <c:legendPos val="b"/>
      <c:overlay val="0"/>
      <c:txPr>
        <a:bodyPr/>
        <a:lstStyle/>
        <a:p>
          <a:pPr>
            <a:defRPr sz="1200">
              <a:solidFill>
                <a:srgbClr val="1B2433"/>
              </a:solidFill>
              <a:latin typeface="+mn-lt"/>
              <a:cs typeface="+mn-lt"/>
            </a:defRPr>
          </a:pPr>
          <a:endParaRPr lang="en-US"/>
        </a:p>
      </c:txPr>
    </c:legend>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1"/>
  <c:style val="2"/>
  <c:chart>
    <c:title>
      <c:tx>
        <c:rich>
          <a:bodyPr/>
          <a:lstStyle/>
          <a:p>
            <a:pPr>
              <a:defRPr/>
            </a:pPr>
            <a:r>
              <a:rPr lang="pt-BR"/>
              <a:t>Resultado técnico – déficit (R$ mi)</a:t>
            </a:r>
          </a:p>
        </c:rich>
      </c:tx>
      <c:overlay val="0"/>
    </c:title>
    <c:autoTitleDeleted val="0"/>
    <c:plotArea>
      <c:layout/>
      <c:barChart>
        <c:barDir val="col"/>
        <c:grouping val="clustered"/>
        <c:varyColors val="0"/>
        <c:ser>
          <c:idx val="0"/>
          <c:order val="0"/>
          <c:tx>
            <c:strRef>
              <c:f>Sheet1!$B$1</c:f>
              <c:strCache>
                <c:ptCount val="1"/>
                <c:pt idx="0">
                  <c:v>Déficit</c:v>
                </c:pt>
              </c:strCache>
            </c:strRef>
          </c:tx>
          <c:spPr>
            <a:solidFill>
              <a:srgbClr val="D64545"/>
            </a:solidFill>
            <a:effectLst/>
          </c:spPr>
          <c:invertIfNegative val="0"/>
          <c:dLbls>
            <c:numFmt formatCode="#,##0.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Sheet1!$A$2:$A$5</c:f>
              <c:numCache>
                <c:formatCode>General</c:formatCode>
                <c:ptCount val="4"/>
                <c:pt idx="0">
                  <c:v>2023</c:v>
                </c:pt>
                <c:pt idx="1">
                  <c:v>2024</c:v>
                </c:pt>
                <c:pt idx="2">
                  <c:v>2025</c:v>
                </c:pt>
                <c:pt idx="3">
                  <c:v>2026</c:v>
                </c:pt>
              </c:numCache>
            </c:numRef>
          </c:cat>
          <c:val>
            <c:numRef>
              <c:f>Sheet1!$B$2:$B$5</c:f>
              <c:numCache>
                <c:formatCode>General</c:formatCode>
                <c:ptCount val="4"/>
                <c:pt idx="0">
                  <c:v>60.1</c:v>
                </c:pt>
                <c:pt idx="1">
                  <c:v>66.2</c:v>
                </c:pt>
                <c:pt idx="2">
                  <c:v>63.3</c:v>
                </c:pt>
                <c:pt idx="3">
                  <c:v>62.8</c:v>
                </c:pt>
              </c:numCache>
            </c:numRef>
          </c:val>
          <c:extLst>
            <c:ext xmlns:c16="http://schemas.microsoft.com/office/drawing/2014/chart" uri="{C3380CC4-5D6E-409C-BE32-E72D297353CC}">
              <c16:uniqueId val="{00000000-6B1C-4B1F-9AA8-F1C887AFE112}"/>
            </c:ext>
          </c:extLst>
        </c:ser>
        <c:dLbls>
          <c:showLegendKey val="0"/>
          <c:showVal val="1"/>
          <c:showCatName val="0"/>
          <c:showSerName val="0"/>
          <c:showPercent val="0"/>
          <c:showBubbleSize val="0"/>
        </c:dLbls>
        <c:gapWidth val="5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crossAx val="2094734552"/>
        <c:crosses val="autoZero"/>
        <c:auto val="1"/>
        <c:lblAlgn val="ctr"/>
        <c:lblOffset val="100"/>
        <c:noMultiLvlLbl val="1"/>
      </c:catAx>
      <c:valAx>
        <c:axId val="2094734552"/>
        <c:scaling>
          <c:orientation val="minMax"/>
          <c:min val="0"/>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txPr>
    <a:bodyPr/>
    <a:lstStyle/>
    <a:p>
      <a:pPr>
        <a:defRPr sz="1200" b="1"/>
      </a:pPr>
      <a:endParaRPr lang="pt-B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2770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0F4F3-9420-CC7D-7709-D13A14814C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FE96EB-291E-5471-0D25-88A9041DF4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548762-AC6A-5A94-836E-E24F4F15E4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508D90-B71D-30F1-F19D-67F2A84EEABA}"/>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2359638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4E3F6-C11D-9E37-DDE2-C7746AEAA2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A20EA9-B3F5-C7E1-FD16-476D3B6816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6C687B-AF83-5AD5-A03E-D304C792E13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03C170-B6C3-AFEB-B7D1-A34A45E4045B}"/>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716499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E8246-077C-6C54-780D-1BCD93BC3A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16B635-F700-199B-BAE6-F31AC8938D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BBE978-0468-E24F-6BDD-8F483654022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47717E-B929-8406-1375-4AFBB9053B9B}"/>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3836851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85743-6791-FA56-4F04-04D07B6227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924E4B-455B-190C-29BF-98162A79CE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2D16E2-2168-EEDA-02EB-512F79C356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C909E9-DDC6-F657-6930-76BF6E9A8B4D}"/>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608613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3703C-4C9F-5E5F-640A-7DA3603D42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4DDF74-5C2B-A24E-7889-2C62F67F68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A6BAA5-1E04-84F2-E254-FF38A18FB7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F9C6951-64DD-438B-5BAB-A87DEF1A6753}"/>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467212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Abertura. Apresentar o objetivo: mostrar, de forma clara, se o IPRES tem recursos suficientes para pagar os benefícios prometidos hoje e no futuro.</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Mostrar o caminho: partimos das regras (lei), passamos pelas premissas e pelos dados dos servidores, olhamos o dinheiro de hoje e terminamos no resultado de longo prazo.</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Ler o artigo e traduzir: todos contribuem, o sistema é coletivo e precisa estar equilibrado hoje e no futuro.</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Duas normas novas que afetam diretamente esta avaliação: a taxa de juros parâmetro e as regras de investimento.</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Hipóteses são as premissas sobre o futuro. Destacar as duas que mudaram: a taxa de juros e a tábua do IBGE.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Quem compõe o plano. Chamar atenção para os dois indicadores à direita: o peso dos benefícios sobre a folha e quantos ativos há para cada benefício.</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número de ativos está caindo e o de aposentados subindo – movimento natural de amadurecimento do plano.</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Hoje entra mais dinheiro do que sai. Explicar que isso é esperado em um plano capitalizado: a sobra vira reserva para pagar os benefícios futuros.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conta central: compromissos futuros (já trazidos a valor de hoje) menos o patrimônio = déficit. Parte do déficit está dentro do limite permitido; o restante é amortizado.</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 déficit vem caindo ano a ano: de R$ 27,3 mi para R$ 18,5 mi. O patrimônio cresceu mais rápido que os compromissos.</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7C979-CA27-6E30-C498-B056E6AC3A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DF71F9-9185-9087-CF3B-4706D8BF93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96043A-2F68-295A-806D-7CDDEB2667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49CDA5-7DE8-9255-BFEF-8AB911B22F4F}"/>
              </a:ext>
            </a:extLst>
          </p:cNvPr>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6181721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4A61A-B273-23A5-7B4E-4D8CCFC5BA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01588F-358A-371F-3AE0-CA975197B1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9EDEED-5284-0C1C-1689-30201FDFDF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B2F493-2A25-B192-4615-4035071B76F4}"/>
              </a:ext>
            </a:extLst>
          </p:cNvPr>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31798028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CA8A3-5B6A-1B0D-4E00-4467A84114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CB7A11-93A9-43B0-DBAB-7A1DD3C468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3EC201-D193-2D9E-449C-84D90CEAB0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96DA9D-654C-3D69-9A5F-EB194F3B1E80}"/>
              </a:ext>
            </a:extLst>
          </p:cNvPr>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36881452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ASE">
    <p:bg>
      <p:bgPr>
        <a:solidFill>
          <a:srgbClr val="F5F7FA"/>
        </a:solidFill>
        <a:effectLst/>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153B63"/>
          </a:solidFill>
          <a:ln w="12700">
            <a:solidFill>
              <a:srgbClr val="153B63">
                <a:alpha val="0"/>
              </a:srgbClr>
            </a:solidFill>
            <a:prstDash val="solid"/>
          </a:ln>
        </p:spPr>
      </p:sp>
      <p:sp>
        <p:nvSpPr>
          <p:cNvPr id="3" name="Shape 1"/>
          <p:cNvSpPr/>
          <p:nvPr/>
        </p:nvSpPr>
        <p:spPr>
          <a:xfrm>
            <a:off x="9299448" y="6108192"/>
            <a:ext cx="1673352" cy="603504"/>
          </a:xfrm>
          <a:prstGeom prst="rect">
            <a:avLst/>
          </a:prstGeom>
          <a:solidFill>
            <a:srgbClr val="FFFFFF"/>
          </a:solidFill>
          <a:ln w="7620">
            <a:solidFill>
              <a:srgbClr val="E5EAF0"/>
            </a:solidFill>
            <a:prstDash val="solid"/>
          </a:ln>
        </p:spPr>
      </p:sp>
      <p:sp>
        <p:nvSpPr>
          <p:cNvPr id="4" name="Shape 2"/>
          <p:cNvSpPr/>
          <p:nvPr/>
        </p:nvSpPr>
        <p:spPr>
          <a:xfrm>
            <a:off x="11045952" y="6108192"/>
            <a:ext cx="950976" cy="603504"/>
          </a:xfrm>
          <a:prstGeom prst="rect">
            <a:avLst/>
          </a:prstGeom>
          <a:solidFill>
            <a:srgbClr val="FFFFFF"/>
          </a:solidFill>
          <a:ln w="7620">
            <a:solidFill>
              <a:srgbClr val="E5EAF0"/>
            </a:solidFill>
            <a:prstDash val="solid"/>
          </a:ln>
        </p:spPr>
      </p:sp>
      <p:pic>
        <p:nvPicPr>
          <p:cNvPr id="5" name="Image 0" descr="internal/pptx-qa/logo-olimpia.png"/>
          <p:cNvPicPr>
            <a:picLocks noChangeAspect="1"/>
          </p:cNvPicPr>
          <p:nvPr/>
        </p:nvPicPr>
        <p:blipFill>
          <a:blip r:embed="rId2"/>
          <a:stretch>
            <a:fillRect/>
          </a:stretch>
        </p:blipFill>
        <p:spPr>
          <a:xfrm>
            <a:off x="9372600" y="6172200"/>
            <a:ext cx="1536192" cy="484632"/>
          </a:xfrm>
          <a:prstGeom prst="rect">
            <a:avLst/>
          </a:prstGeom>
        </p:spPr>
      </p:pic>
      <p:pic>
        <p:nvPicPr>
          <p:cNvPr id="6" name="Image 1" descr="internal/pptx-qa/logo-credito.png"/>
          <p:cNvPicPr>
            <a:picLocks noChangeAspect="1"/>
          </p:cNvPicPr>
          <p:nvPr/>
        </p:nvPicPr>
        <p:blipFill>
          <a:blip r:embed="rId3"/>
          <a:stretch>
            <a:fillRect/>
          </a:stretch>
        </p:blipFill>
        <p:spPr>
          <a:xfrm>
            <a:off x="11109960" y="6172200"/>
            <a:ext cx="768096" cy="484632"/>
          </a:xfrm>
          <a:prstGeom prst="rect">
            <a:avLst/>
          </a:prstGeom>
        </p:spPr>
      </p:pic>
      <p:sp>
        <p:nvSpPr>
          <p:cNvPr id="7" name="Shape 3"/>
          <p:cNvSpPr/>
          <p:nvPr/>
        </p:nvSpPr>
        <p:spPr>
          <a:xfrm>
            <a:off x="502920" y="6053328"/>
            <a:ext cx="11109960" cy="0"/>
          </a:xfrm>
          <a:prstGeom prst="line">
            <a:avLst/>
          </a:prstGeom>
          <a:noFill/>
          <a:ln w="8890">
            <a:solidFill>
              <a:srgbClr val="D9E0E8"/>
            </a:solidFill>
            <a:prstDash val="solid"/>
          </a:ln>
        </p:spPr>
      </p:sp>
      <p:sp>
        <p:nvSpPr>
          <p:cNvPr id="8" name="Text 4"/>
          <p:cNvSpPr/>
          <p:nvPr/>
        </p:nvSpPr>
        <p:spPr>
          <a:xfrm>
            <a:off x="530352" y="6217920"/>
            <a:ext cx="4297680" cy="201168"/>
          </a:xfrm>
          <a:prstGeom prst="rect">
            <a:avLst/>
          </a:prstGeom>
          <a:noFill/>
          <a:ln/>
        </p:spPr>
        <p:txBody>
          <a:bodyPr wrap="square" lIns="0" tIns="0" rIns="0" bIns="0" rtlCol="0" anchor="ctr"/>
          <a:lstStyle/>
          <a:p>
            <a:pPr marL="0" indent="0">
              <a:buNone/>
            </a:pPr>
            <a:r>
              <a:rPr lang="en-US" sz="800" kern="0" spc="70" dirty="0">
                <a:solidFill>
                  <a:srgbClr val="68788A"/>
                </a:solidFill>
                <a:latin typeface="Aptos" pitchFamily="34" charset="0"/>
                <a:ea typeface="Aptos" pitchFamily="34" charset="-122"/>
                <a:cs typeface="Aptos" pitchFamily="34" charset="-120"/>
              </a:rPr>
              <a:t>OLÍMPIAPREV  •  AUDIÊNCIA PÚBLICA 2026</a:t>
            </a:r>
            <a:endParaRPr lang="en-US" sz="800" dirty="0"/>
          </a:p>
        </p:txBody>
      </p:sp>
      <p:sp>
        <p:nvSpPr>
          <p:cNvPr id="25" name="Slide Number Placeholder 0"/>
          <p:cNvSpPr>
            <a:spLocks noGrp="1"/>
          </p:cNvSpPr>
          <p:nvPr>
            <p:ph type="sldNum" sz="quarter" idx="4294967295"/>
          </p:nvPr>
        </p:nvSpPr>
        <p:spPr>
          <a:xfrm>
            <a:off x="8732520" y="624535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68788A"/>
                </a:solidFill>
                <a:latin typeface="Aptos"/>
                <a:ea typeface="Aptos"/>
                <a:cs typeface="Aptos"/>
              </a:defRPr>
            </a:lvl1pPr>
          </a:lstStyle>
          <a:p>
            <a:pPr algn="l"/>
            <a:fld id="{F7021451-1387-4CA6-816F-3879F97B5CBC}" type="slidenum">
              <a:rPr lang="en-US" b="0"/>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APA">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29587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FUNDO DE CONTEÚ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82213B22-4C45-5123-E8AA-692F8903F9B0}"/>
              </a:ext>
            </a:extLst>
          </p:cNvPr>
          <p:cNvSpPr/>
          <p:nvPr userDrawn="1"/>
        </p:nvSpPr>
        <p:spPr>
          <a:xfrm>
            <a:off x="262592" y="5517232"/>
            <a:ext cx="2232539" cy="10801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800"/>
          </a:p>
        </p:txBody>
      </p:sp>
      <p:pic>
        <p:nvPicPr>
          <p:cNvPr id="2" name="Imagem 1" descr="logoBrasilis">
            <a:extLst>
              <a:ext uri="{FF2B5EF4-FFF2-40B4-BE49-F238E27FC236}">
                <a16:creationId xmlns:a16="http://schemas.microsoft.com/office/drawing/2014/main" id="{5F7F8485-1AC8-9BF0-D7C9-1007D5C997A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6451" y="6199658"/>
            <a:ext cx="2269490" cy="586105"/>
          </a:xfrm>
          <a:prstGeom prst="rect">
            <a:avLst/>
          </a:prstGeom>
          <a:noFill/>
          <a:ln>
            <a:noFill/>
          </a:ln>
        </p:spPr>
      </p:pic>
    </p:spTree>
    <p:extLst>
      <p:ext uri="{BB962C8B-B14F-4D97-AF65-F5344CB8AC3E}">
        <p14:creationId xmlns:p14="http://schemas.microsoft.com/office/powerpoint/2010/main" val="309658225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732520" y="624535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68788A"/>
                </a:solidFill>
                <a:latin typeface="Aptos"/>
                <a:ea typeface="Aptos"/>
                <a:cs typeface="Aptos"/>
              </a:defRPr>
            </a:lvl1pPr>
          </a:lstStyle>
          <a:p>
            <a:pPr algn="l"/>
            <a:fld id="{F7021451-1387-4CA6-816F-3879F97B5CBC}" type="slidenum">
              <a:rPr lang="en-US" b="0"/>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7.png"/><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24.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chart" Target="../charts/char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3B63"/>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53B63"/>
          </a:solidFill>
          <a:ln w="12700">
            <a:solidFill>
              <a:srgbClr val="153B63">
                <a:alpha val="0"/>
              </a:srgbClr>
            </a:solidFill>
            <a:prstDash val="solid"/>
          </a:ln>
        </p:spPr>
        <p:txBody>
          <a:bodyPr/>
          <a:lstStyle/>
          <a:p>
            <a:endParaRPr lang="pt-BR"/>
          </a:p>
        </p:txBody>
      </p:sp>
      <p:sp>
        <p:nvSpPr>
          <p:cNvPr id="3" name="Shape 1"/>
          <p:cNvSpPr/>
          <p:nvPr/>
        </p:nvSpPr>
        <p:spPr>
          <a:xfrm>
            <a:off x="0" y="0"/>
            <a:ext cx="164592" cy="6858000"/>
          </a:xfrm>
          <a:prstGeom prst="rect">
            <a:avLst/>
          </a:prstGeom>
          <a:solidFill>
            <a:srgbClr val="D6AA32"/>
          </a:solidFill>
          <a:ln w="12700">
            <a:solidFill>
              <a:srgbClr val="D6AA32">
                <a:alpha val="0"/>
              </a:srgbClr>
            </a:solidFill>
            <a:prstDash val="solid"/>
          </a:ln>
        </p:spPr>
        <p:txBody>
          <a:bodyPr/>
          <a:lstStyle/>
          <a:p>
            <a:endParaRPr lang="pt-BR"/>
          </a:p>
        </p:txBody>
      </p:sp>
      <p:sp>
        <p:nvSpPr>
          <p:cNvPr id="4" name="Shape 2"/>
          <p:cNvSpPr/>
          <p:nvPr/>
        </p:nvSpPr>
        <p:spPr>
          <a:xfrm>
            <a:off x="8092440" y="0"/>
            <a:ext cx="4096512" cy="6858000"/>
          </a:xfrm>
          <a:prstGeom prst="rect">
            <a:avLst/>
          </a:prstGeom>
          <a:solidFill>
            <a:srgbClr val="1B4A73"/>
          </a:solidFill>
          <a:ln w="12700">
            <a:solidFill>
              <a:srgbClr val="1B4A73">
                <a:alpha val="0"/>
              </a:srgbClr>
            </a:solidFill>
            <a:prstDash val="solid"/>
          </a:ln>
        </p:spPr>
        <p:txBody>
          <a:bodyPr/>
          <a:lstStyle/>
          <a:p>
            <a:endParaRPr lang="pt-BR"/>
          </a:p>
        </p:txBody>
      </p:sp>
      <p:sp>
        <p:nvSpPr>
          <p:cNvPr id="5" name="Shape 3"/>
          <p:cNvSpPr/>
          <p:nvPr/>
        </p:nvSpPr>
        <p:spPr>
          <a:xfrm>
            <a:off x="8430768" y="0"/>
            <a:ext cx="22860" cy="6858000"/>
          </a:xfrm>
          <a:prstGeom prst="rect">
            <a:avLst/>
          </a:prstGeom>
          <a:solidFill>
            <a:srgbClr val="426989"/>
          </a:solidFill>
          <a:ln w="12700">
            <a:solidFill>
              <a:srgbClr val="426989">
                <a:alpha val="0"/>
              </a:srgbClr>
            </a:solidFill>
            <a:prstDash val="solid"/>
          </a:ln>
        </p:spPr>
        <p:txBody>
          <a:bodyPr/>
          <a:lstStyle/>
          <a:p>
            <a:endParaRPr lang="pt-BR"/>
          </a:p>
        </p:txBody>
      </p:sp>
      <p:pic>
        <p:nvPicPr>
          <p:cNvPr id="6" name="Image 0" descr="internal/pptx-qa/logo-olimpia.png"/>
          <p:cNvPicPr>
            <a:picLocks noChangeAspect="1"/>
          </p:cNvPicPr>
          <p:nvPr/>
        </p:nvPicPr>
        <p:blipFill>
          <a:blip r:embed="rId3"/>
          <a:stretch>
            <a:fillRect/>
          </a:stretch>
        </p:blipFill>
        <p:spPr>
          <a:xfrm>
            <a:off x="658368" y="502920"/>
            <a:ext cx="1874520" cy="594360"/>
          </a:xfrm>
          <a:prstGeom prst="rect">
            <a:avLst/>
          </a:prstGeom>
        </p:spPr>
      </p:pic>
      <p:sp>
        <p:nvSpPr>
          <p:cNvPr id="9" name="Text 5"/>
          <p:cNvSpPr/>
          <p:nvPr/>
        </p:nvSpPr>
        <p:spPr>
          <a:xfrm>
            <a:off x="713232" y="1892808"/>
            <a:ext cx="7040880" cy="274320"/>
          </a:xfrm>
          <a:prstGeom prst="rect">
            <a:avLst/>
          </a:prstGeom>
          <a:noFill/>
          <a:ln/>
        </p:spPr>
        <p:txBody>
          <a:bodyPr wrap="square" lIns="0" tIns="0" rIns="0" bIns="0" rtlCol="0" anchor="ctr">
            <a:normAutofit/>
          </a:bodyPr>
          <a:lstStyle/>
          <a:p>
            <a:pPr marL="0" indent="0">
              <a:buNone/>
            </a:pPr>
            <a:r>
              <a:rPr lang="en-US" sz="1100" b="1" kern="0" spc="170" dirty="0">
                <a:solidFill>
                  <a:srgbClr val="B7C8D9"/>
                </a:solidFill>
                <a:latin typeface="Aptos" pitchFamily="34" charset="0"/>
                <a:ea typeface="Aptos" pitchFamily="34" charset="-122"/>
                <a:cs typeface="Aptos" pitchFamily="34" charset="-120"/>
              </a:rPr>
              <a:t>PRESTAÇÃO DE CONTAS  •  EXERCÍCIO 2025</a:t>
            </a:r>
            <a:endParaRPr lang="en-US" sz="1100" dirty="0"/>
          </a:p>
        </p:txBody>
      </p:sp>
      <p:sp>
        <p:nvSpPr>
          <p:cNvPr id="10" name="Text 6"/>
          <p:cNvSpPr/>
          <p:nvPr/>
        </p:nvSpPr>
        <p:spPr>
          <a:xfrm>
            <a:off x="694944" y="2313432"/>
            <a:ext cx="7223760" cy="1417320"/>
          </a:xfrm>
          <a:prstGeom prst="rect">
            <a:avLst/>
          </a:prstGeom>
          <a:noFill/>
          <a:ln/>
        </p:spPr>
        <p:txBody>
          <a:bodyPr wrap="square" lIns="0" tIns="0" rIns="0" bIns="0" rtlCol="0" anchor="t">
            <a:normAutofit/>
          </a:bodyPr>
          <a:lstStyle/>
          <a:p>
            <a:pPr marL="0" indent="0">
              <a:buNone/>
            </a:pPr>
            <a:r>
              <a:rPr lang="en-US" sz="3900" b="1" dirty="0">
                <a:solidFill>
                  <a:srgbClr val="FFFFFF"/>
                </a:solidFill>
                <a:latin typeface="Aptos" pitchFamily="34" charset="0"/>
                <a:ea typeface="Aptos" pitchFamily="34" charset="-122"/>
                <a:cs typeface="Aptos" pitchFamily="34" charset="-120"/>
              </a:rPr>
              <a:t>Audiência</a:t>
            </a:r>
            <a:endParaRPr lang="en-US" sz="3900" dirty="0"/>
          </a:p>
          <a:p>
            <a:pPr marL="0" indent="0">
              <a:buNone/>
            </a:pPr>
            <a:r>
              <a:rPr lang="en-US" sz="3900" b="1" dirty="0">
                <a:solidFill>
                  <a:srgbClr val="FFFFFF"/>
                </a:solidFill>
                <a:latin typeface="Aptos" pitchFamily="34" charset="0"/>
                <a:ea typeface="Aptos" pitchFamily="34" charset="-122"/>
                <a:cs typeface="Aptos" pitchFamily="34" charset="-120"/>
              </a:rPr>
              <a:t>Pública</a:t>
            </a:r>
            <a:endParaRPr lang="en-US" sz="3900" dirty="0"/>
          </a:p>
        </p:txBody>
      </p:sp>
      <p:sp>
        <p:nvSpPr>
          <p:cNvPr id="11" name="Text 7"/>
          <p:cNvSpPr/>
          <p:nvPr/>
        </p:nvSpPr>
        <p:spPr>
          <a:xfrm>
            <a:off x="731520" y="4041648"/>
            <a:ext cx="6629400" cy="594360"/>
          </a:xfrm>
          <a:prstGeom prst="rect">
            <a:avLst/>
          </a:prstGeom>
          <a:noFill/>
          <a:ln/>
        </p:spPr>
        <p:txBody>
          <a:bodyPr wrap="square" lIns="0" tIns="0" rIns="0" bIns="0" rtlCol="0" anchor="t">
            <a:normAutofit/>
          </a:bodyPr>
          <a:lstStyle/>
          <a:p>
            <a:pPr marL="0" indent="0">
              <a:buNone/>
            </a:pPr>
            <a:r>
              <a:rPr lang="en-US" sz="1700" dirty="0">
                <a:solidFill>
                  <a:srgbClr val="E1EAF2"/>
                </a:solidFill>
                <a:latin typeface="Aptos" pitchFamily="34" charset="0"/>
                <a:ea typeface="Aptos" pitchFamily="34" charset="-122"/>
                <a:cs typeface="Aptos" pitchFamily="34" charset="-120"/>
              </a:rPr>
              <a:t>Governança, avaliação atuarial e política de investimentos</a:t>
            </a:r>
            <a:endParaRPr lang="en-US" sz="1700" dirty="0"/>
          </a:p>
        </p:txBody>
      </p:sp>
      <p:sp>
        <p:nvSpPr>
          <p:cNvPr id="12" name="Shape 8"/>
          <p:cNvSpPr/>
          <p:nvPr/>
        </p:nvSpPr>
        <p:spPr>
          <a:xfrm>
            <a:off x="731520" y="4910328"/>
            <a:ext cx="676656" cy="64008"/>
          </a:xfrm>
          <a:prstGeom prst="rect">
            <a:avLst/>
          </a:prstGeom>
          <a:solidFill>
            <a:srgbClr val="D6AA32"/>
          </a:solidFill>
          <a:ln w="12700">
            <a:solidFill>
              <a:srgbClr val="D6AA32">
                <a:alpha val="0"/>
              </a:srgbClr>
            </a:solidFill>
            <a:prstDash val="solid"/>
          </a:ln>
        </p:spPr>
        <p:txBody>
          <a:bodyPr/>
          <a:lstStyle/>
          <a:p>
            <a:endParaRPr lang="pt-BR"/>
          </a:p>
        </p:txBody>
      </p:sp>
      <p:sp>
        <p:nvSpPr>
          <p:cNvPr id="13" name="Text 9"/>
          <p:cNvSpPr/>
          <p:nvPr/>
        </p:nvSpPr>
        <p:spPr>
          <a:xfrm>
            <a:off x="731520" y="5248656"/>
            <a:ext cx="5631958" cy="594359"/>
          </a:xfrm>
          <a:prstGeom prst="rect">
            <a:avLst/>
          </a:prstGeom>
          <a:noFill/>
          <a:ln/>
        </p:spPr>
        <p:txBody>
          <a:bodyPr wrap="square" lIns="0" tIns="0" rIns="0" bIns="0" rtlCol="0" anchor="ctr">
            <a:normAutofit fontScale="55000" lnSpcReduction="20000"/>
          </a:bodyPr>
          <a:lstStyle/>
          <a:p>
            <a:pPr marL="0" indent="0">
              <a:buNone/>
            </a:pPr>
            <a:r>
              <a:rPr lang="en-US" sz="2600" b="1" dirty="0">
                <a:solidFill>
                  <a:srgbClr val="FFFFFF"/>
                </a:solidFill>
                <a:latin typeface="Aptos" pitchFamily="34" charset="0"/>
                <a:ea typeface="Aptos" pitchFamily="34" charset="-122"/>
                <a:cs typeface="Aptos" pitchFamily="34" charset="-120"/>
              </a:rPr>
              <a:t>20 de </a:t>
            </a:r>
            <a:r>
              <a:rPr lang="en-US" sz="2600" b="1" dirty="0" err="1">
                <a:solidFill>
                  <a:srgbClr val="FFFFFF"/>
                </a:solidFill>
                <a:latin typeface="Aptos" pitchFamily="34" charset="0"/>
                <a:ea typeface="Aptos" pitchFamily="34" charset="-122"/>
                <a:cs typeface="Aptos" pitchFamily="34" charset="-120"/>
              </a:rPr>
              <a:t>outubro</a:t>
            </a:r>
            <a:r>
              <a:rPr lang="en-US" sz="2600" b="1" dirty="0">
                <a:solidFill>
                  <a:srgbClr val="FFFFFF"/>
                </a:solidFill>
                <a:latin typeface="Aptos" pitchFamily="34" charset="0"/>
                <a:ea typeface="Aptos" pitchFamily="34" charset="-122"/>
                <a:cs typeface="Aptos" pitchFamily="34" charset="-120"/>
              </a:rPr>
              <a:t>  •  19h</a:t>
            </a:r>
          </a:p>
          <a:p>
            <a:pPr marL="0" indent="0">
              <a:buNone/>
            </a:pPr>
            <a:br>
              <a:rPr lang="pt-BR" sz="1900" b="1" dirty="0">
                <a:solidFill>
                  <a:srgbClr val="FFFFFF"/>
                </a:solidFill>
                <a:latin typeface="Aptos" pitchFamily="34" charset="0"/>
              </a:rPr>
            </a:br>
            <a:r>
              <a:rPr lang="pt-BR" sz="1900" b="1" dirty="0">
                <a:solidFill>
                  <a:srgbClr val="FFFFFF"/>
                </a:solidFill>
                <a:latin typeface="Aptos" pitchFamily="34" charset="0"/>
              </a:rPr>
              <a:t>Câmara Municipal da Estância Turística de Olímpia</a:t>
            </a:r>
          </a:p>
          <a:p>
            <a:pPr marL="0" indent="0">
              <a:buNone/>
            </a:pPr>
            <a:r>
              <a:rPr lang="pt-BR" sz="1500" dirty="0">
                <a:solidFill>
                  <a:srgbClr val="FFFFFF"/>
                </a:solidFill>
                <a:latin typeface="Aptos" pitchFamily="34" charset="0"/>
              </a:rPr>
              <a:t>Praça João </a:t>
            </a:r>
            <a:r>
              <a:rPr lang="pt-BR" sz="1500" dirty="0" err="1">
                <a:solidFill>
                  <a:srgbClr val="FFFFFF"/>
                </a:solidFill>
                <a:latin typeface="Aptos" pitchFamily="34" charset="0"/>
              </a:rPr>
              <a:t>Fossalussa</a:t>
            </a:r>
            <a:r>
              <a:rPr lang="pt-BR" sz="1500" dirty="0">
                <a:solidFill>
                  <a:srgbClr val="FFFFFF"/>
                </a:solidFill>
                <a:latin typeface="Aptos" pitchFamily="34" charset="0"/>
              </a:rPr>
              <a:t>, 867</a:t>
            </a:r>
          </a:p>
          <a:p>
            <a:pPr marL="0" indent="0">
              <a:buNone/>
            </a:pPr>
            <a:endParaRPr lang="en-US" sz="1500" b="1" dirty="0">
              <a:solidFill>
                <a:srgbClr val="FFFFFF"/>
              </a:solidFill>
              <a:latin typeface="Aptos" pitchFamily="34" charset="0"/>
            </a:endParaRPr>
          </a:p>
        </p:txBody>
      </p:sp>
      <p:sp>
        <p:nvSpPr>
          <p:cNvPr id="14" name="Text 10"/>
          <p:cNvSpPr/>
          <p:nvPr/>
        </p:nvSpPr>
        <p:spPr>
          <a:xfrm>
            <a:off x="731520" y="5989317"/>
            <a:ext cx="6675120" cy="274320"/>
          </a:xfrm>
          <a:prstGeom prst="rect">
            <a:avLst/>
          </a:prstGeom>
          <a:noFill/>
          <a:ln/>
        </p:spPr>
        <p:txBody>
          <a:bodyPr wrap="square" lIns="0" tIns="0" rIns="0" bIns="0" rtlCol="0" anchor="ctr">
            <a:normAutofit/>
          </a:bodyPr>
          <a:lstStyle/>
          <a:p>
            <a:pPr marL="0" indent="0">
              <a:buNone/>
            </a:pPr>
            <a:r>
              <a:rPr lang="en-US" sz="1050" dirty="0">
                <a:solidFill>
                  <a:srgbClr val="B7C8D9"/>
                </a:solidFill>
                <a:latin typeface="Aptos" pitchFamily="34" charset="0"/>
                <a:ea typeface="Aptos" pitchFamily="34" charset="-122"/>
                <a:cs typeface="Aptos" pitchFamily="34" charset="-120"/>
              </a:rPr>
              <a:t>Segurados, servidores, aposentados, pensionistas e comunidade</a:t>
            </a:r>
            <a:endParaRPr lang="en-US" sz="1050" dirty="0"/>
          </a:p>
        </p:txBody>
      </p:sp>
      <p:sp>
        <p:nvSpPr>
          <p:cNvPr id="15" name="Shape 11"/>
          <p:cNvSpPr/>
          <p:nvPr/>
        </p:nvSpPr>
        <p:spPr>
          <a:xfrm>
            <a:off x="8549640" y="1508760"/>
            <a:ext cx="3108960" cy="3108960"/>
          </a:xfrm>
          <a:prstGeom prst="arc">
            <a:avLst/>
          </a:prstGeom>
          <a:solidFill>
            <a:srgbClr val="153B63">
              <a:alpha val="0"/>
            </a:srgbClr>
          </a:solidFill>
          <a:ln w="15240">
            <a:solidFill>
              <a:srgbClr val="7592AA">
                <a:alpha val="75000"/>
              </a:srgbClr>
            </a:solidFill>
            <a:prstDash val="solid"/>
          </a:ln>
        </p:spPr>
        <p:txBody>
          <a:bodyPr/>
          <a:lstStyle/>
          <a:p>
            <a:endParaRPr lang="pt-BR"/>
          </a:p>
        </p:txBody>
      </p:sp>
      <p:sp>
        <p:nvSpPr>
          <p:cNvPr id="16" name="Shape 12"/>
          <p:cNvSpPr/>
          <p:nvPr/>
        </p:nvSpPr>
        <p:spPr>
          <a:xfrm>
            <a:off x="9235440" y="2176272"/>
            <a:ext cx="1691640" cy="1691640"/>
          </a:xfrm>
          <a:prstGeom prst="ellipse">
            <a:avLst/>
          </a:prstGeom>
          <a:solidFill>
            <a:srgbClr val="153B63">
              <a:alpha val="0"/>
            </a:srgbClr>
          </a:solidFill>
          <a:ln w="21590">
            <a:solidFill>
              <a:srgbClr val="D6AA32"/>
            </a:solidFill>
            <a:prstDash val="solid"/>
          </a:ln>
        </p:spPr>
        <p:txBody>
          <a:bodyPr/>
          <a:lstStyle/>
          <a:p>
            <a:endParaRPr lang="pt-BR"/>
          </a:p>
        </p:txBody>
      </p:sp>
      <p:sp>
        <p:nvSpPr>
          <p:cNvPr id="17" name="Text 13"/>
          <p:cNvSpPr/>
          <p:nvPr/>
        </p:nvSpPr>
        <p:spPr>
          <a:xfrm>
            <a:off x="9308592" y="2633472"/>
            <a:ext cx="1572768" cy="713232"/>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Aptos" pitchFamily="34" charset="0"/>
                <a:ea typeface="Aptos" pitchFamily="34" charset="-122"/>
                <a:cs typeface="Aptos" pitchFamily="34" charset="-120"/>
              </a:rPr>
              <a:t>AUDIÊNCIA</a:t>
            </a:r>
            <a:endParaRPr lang="en-US" sz="1400" dirty="0"/>
          </a:p>
          <a:p>
            <a:pPr marL="0" indent="0" algn="ctr">
              <a:buNone/>
            </a:pPr>
            <a:r>
              <a:rPr lang="en-US" sz="1400" b="1" dirty="0">
                <a:solidFill>
                  <a:srgbClr val="FFFFFF"/>
                </a:solidFill>
                <a:latin typeface="Aptos" pitchFamily="34" charset="0"/>
                <a:ea typeface="Aptos" pitchFamily="34" charset="-122"/>
                <a:cs typeface="Aptos" pitchFamily="34" charset="-120"/>
              </a:rPr>
              <a:t>2026</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66928" y="310896"/>
            <a:ext cx="9144000" cy="201168"/>
          </a:xfrm>
          <a:prstGeom prst="rect">
            <a:avLst/>
          </a:prstGeom>
          <a:noFill/>
          <a:ln/>
        </p:spPr>
        <p:txBody>
          <a:bodyPr wrap="square" lIns="0" tIns="0" rIns="0" bIns="0" rtlCol="0" anchor="ctr">
            <a:normAutofit/>
          </a:bodyPr>
          <a:lstStyle/>
          <a:p>
            <a:pPr marL="0" indent="0">
              <a:buNone/>
            </a:pPr>
            <a:r>
              <a:rPr lang="en-US" sz="900" b="1" kern="0" spc="160" dirty="0">
                <a:solidFill>
                  <a:srgbClr val="117A83"/>
                </a:solidFill>
                <a:latin typeface="Aptos" pitchFamily="34" charset="0"/>
                <a:ea typeface="Aptos" pitchFamily="34" charset="-122"/>
                <a:cs typeface="Aptos" pitchFamily="34" charset="-120"/>
              </a:rPr>
              <a:t>ROTEIRO</a:t>
            </a:r>
            <a:endParaRPr lang="en-US" sz="900" dirty="0"/>
          </a:p>
        </p:txBody>
      </p:sp>
      <p:sp>
        <p:nvSpPr>
          <p:cNvPr id="3" name="Text 1"/>
          <p:cNvSpPr/>
          <p:nvPr/>
        </p:nvSpPr>
        <p:spPr>
          <a:xfrm>
            <a:off x="566928" y="658368"/>
            <a:ext cx="10972800" cy="502920"/>
          </a:xfrm>
          <a:prstGeom prst="rect">
            <a:avLst/>
          </a:prstGeom>
          <a:noFill/>
          <a:ln/>
        </p:spPr>
        <p:txBody>
          <a:bodyPr wrap="square" lIns="0" tIns="0" rIns="0" bIns="0" rtlCol="0" anchor="ctr">
            <a:normAutofit/>
          </a:bodyPr>
          <a:lstStyle/>
          <a:p>
            <a:pPr marL="0" indent="0">
              <a:buNone/>
            </a:pPr>
            <a:r>
              <a:rPr lang="en-US" sz="2600" b="1" dirty="0">
                <a:solidFill>
                  <a:srgbClr val="153B63"/>
                </a:solidFill>
                <a:latin typeface="Aptos" pitchFamily="34" charset="0"/>
                <a:ea typeface="Aptos" pitchFamily="34" charset="-122"/>
                <a:cs typeface="Aptos" pitchFamily="34" charset="-120"/>
              </a:rPr>
              <a:t>Transparência em três frentes</a:t>
            </a:r>
            <a:endParaRPr lang="en-US" sz="2600" dirty="0"/>
          </a:p>
        </p:txBody>
      </p:sp>
      <p:sp>
        <p:nvSpPr>
          <p:cNvPr id="4" name="Text 2"/>
          <p:cNvSpPr/>
          <p:nvPr/>
        </p:nvSpPr>
        <p:spPr>
          <a:xfrm>
            <a:off x="585216" y="1225296"/>
            <a:ext cx="10881360" cy="384048"/>
          </a:xfrm>
          <a:prstGeom prst="rect">
            <a:avLst/>
          </a:prstGeom>
          <a:noFill/>
          <a:ln/>
        </p:spPr>
        <p:txBody>
          <a:bodyPr wrap="square" lIns="0" tIns="0" rIns="0" bIns="0" rtlCol="0" anchor="t">
            <a:normAutofit/>
          </a:bodyPr>
          <a:lstStyle/>
          <a:p>
            <a:pPr marL="0" indent="0">
              <a:buNone/>
            </a:pPr>
            <a:r>
              <a:rPr lang="en-US" sz="1150" dirty="0">
                <a:solidFill>
                  <a:srgbClr val="607184"/>
                </a:solidFill>
                <a:latin typeface="Aptos" pitchFamily="34" charset="0"/>
                <a:ea typeface="Aptos" pitchFamily="34" charset="-122"/>
                <a:cs typeface="Aptos" pitchFamily="34" charset="-120"/>
              </a:rPr>
              <a:t>Prestação de contas dos principais temas da gestão previdenciária no exercício de 2025.</a:t>
            </a:r>
            <a:endParaRPr lang="en-US" sz="1150" dirty="0"/>
          </a:p>
        </p:txBody>
      </p:sp>
      <p:sp>
        <p:nvSpPr>
          <p:cNvPr id="5" name="Shape 3"/>
          <p:cNvSpPr/>
          <p:nvPr/>
        </p:nvSpPr>
        <p:spPr>
          <a:xfrm>
            <a:off x="777240" y="1920240"/>
            <a:ext cx="603504" cy="603504"/>
          </a:xfrm>
          <a:prstGeom prst="rect">
            <a:avLst/>
          </a:prstGeom>
          <a:solidFill>
            <a:srgbClr val="153B63"/>
          </a:solidFill>
          <a:ln w="12700">
            <a:solidFill>
              <a:srgbClr val="153B63">
                <a:alpha val="0"/>
              </a:srgbClr>
            </a:solidFill>
            <a:prstDash val="solid"/>
          </a:ln>
        </p:spPr>
        <p:txBody>
          <a:bodyPr/>
          <a:lstStyle/>
          <a:p>
            <a:endParaRPr lang="pt-BR"/>
          </a:p>
        </p:txBody>
      </p:sp>
      <p:sp>
        <p:nvSpPr>
          <p:cNvPr id="6" name="Text 4"/>
          <p:cNvSpPr/>
          <p:nvPr/>
        </p:nvSpPr>
        <p:spPr>
          <a:xfrm>
            <a:off x="777240" y="2084832"/>
            <a:ext cx="603504" cy="228600"/>
          </a:xfrm>
          <a:prstGeom prst="rect">
            <a:avLst/>
          </a:prstGeom>
          <a:noFill/>
          <a:ln/>
        </p:spPr>
        <p:txBody>
          <a:bodyPr wrap="square" lIns="0" tIns="0" rIns="0" bIns="0" rtlCol="0" anchor="ctr">
            <a:normAutofit lnSpcReduction="10000"/>
          </a:bodyPr>
          <a:lstStyle/>
          <a:p>
            <a:pPr marL="0" indent="0" algn="ctr">
              <a:buNone/>
            </a:pPr>
            <a:r>
              <a:rPr lang="en-US" sz="1600" b="1" dirty="0">
                <a:solidFill>
                  <a:srgbClr val="FFFFFF"/>
                </a:solidFill>
                <a:latin typeface="Aptos" pitchFamily="34" charset="0"/>
                <a:ea typeface="Aptos" pitchFamily="34" charset="-122"/>
                <a:cs typeface="Aptos" pitchFamily="34" charset="-120"/>
              </a:rPr>
              <a:t>01</a:t>
            </a:r>
            <a:endParaRPr lang="en-US" sz="1600" dirty="0"/>
          </a:p>
        </p:txBody>
      </p:sp>
      <p:sp>
        <p:nvSpPr>
          <p:cNvPr id="7" name="Text 5"/>
          <p:cNvSpPr/>
          <p:nvPr/>
        </p:nvSpPr>
        <p:spPr>
          <a:xfrm>
            <a:off x="1627632" y="1938528"/>
            <a:ext cx="4023360" cy="310896"/>
          </a:xfrm>
          <a:prstGeom prst="rect">
            <a:avLst/>
          </a:prstGeom>
          <a:noFill/>
          <a:ln/>
        </p:spPr>
        <p:txBody>
          <a:bodyPr wrap="square" lIns="0" tIns="0" rIns="0" bIns="0" rtlCol="0" anchor="ctr">
            <a:normAutofit/>
          </a:bodyPr>
          <a:lstStyle/>
          <a:p>
            <a:pPr marL="0" indent="0">
              <a:buNone/>
            </a:pPr>
            <a:r>
              <a:rPr lang="en-US" sz="1800" b="1" dirty="0">
                <a:solidFill>
                  <a:srgbClr val="153B63"/>
                </a:solidFill>
                <a:latin typeface="Aptos" pitchFamily="34" charset="0"/>
                <a:ea typeface="Aptos" pitchFamily="34" charset="-122"/>
                <a:cs typeface="Aptos" pitchFamily="34" charset="-120"/>
              </a:rPr>
              <a:t>Governança corporativa</a:t>
            </a:r>
            <a:endParaRPr lang="en-US" sz="1800" dirty="0"/>
          </a:p>
        </p:txBody>
      </p:sp>
      <p:sp>
        <p:nvSpPr>
          <p:cNvPr id="8" name="Text 6"/>
          <p:cNvSpPr/>
          <p:nvPr/>
        </p:nvSpPr>
        <p:spPr>
          <a:xfrm>
            <a:off x="1645920" y="2340864"/>
            <a:ext cx="8595360" cy="310896"/>
          </a:xfrm>
          <a:prstGeom prst="rect">
            <a:avLst/>
          </a:prstGeom>
          <a:noFill/>
          <a:ln/>
        </p:spPr>
        <p:txBody>
          <a:bodyPr wrap="square" lIns="0" tIns="0" rIns="0" bIns="0" rtlCol="0" anchor="ctr">
            <a:normAutofit/>
          </a:bodyPr>
          <a:lstStyle/>
          <a:p>
            <a:pPr marL="0" indent="0">
              <a:buNone/>
            </a:pPr>
            <a:r>
              <a:rPr lang="en-US" sz="1200" dirty="0">
                <a:solidFill>
                  <a:srgbClr val="607184"/>
                </a:solidFill>
                <a:latin typeface="Aptos" pitchFamily="34" charset="0"/>
                <a:ea typeface="Aptos" pitchFamily="34" charset="-122"/>
                <a:cs typeface="Aptos" pitchFamily="34" charset="-120"/>
              </a:rPr>
              <a:t>Estrutura, responsabilidades e mecanismos de controle.</a:t>
            </a:r>
            <a:endParaRPr lang="en-US" sz="1200" dirty="0"/>
          </a:p>
        </p:txBody>
      </p:sp>
      <p:sp>
        <p:nvSpPr>
          <p:cNvPr id="9" name="Shape 7"/>
          <p:cNvSpPr/>
          <p:nvPr/>
        </p:nvSpPr>
        <p:spPr>
          <a:xfrm>
            <a:off x="1627632" y="2825496"/>
            <a:ext cx="9464040" cy="10973"/>
          </a:xfrm>
          <a:prstGeom prst="rect">
            <a:avLst/>
          </a:prstGeom>
          <a:solidFill>
            <a:srgbClr val="D9E0E8"/>
          </a:solidFill>
          <a:ln w="12700">
            <a:solidFill>
              <a:srgbClr val="D9E0E8">
                <a:alpha val="0"/>
              </a:srgbClr>
            </a:solidFill>
            <a:prstDash val="solid"/>
          </a:ln>
        </p:spPr>
        <p:txBody>
          <a:bodyPr/>
          <a:lstStyle/>
          <a:p>
            <a:endParaRPr lang="pt-BR"/>
          </a:p>
        </p:txBody>
      </p:sp>
      <p:sp>
        <p:nvSpPr>
          <p:cNvPr id="10" name="Shape 8"/>
          <p:cNvSpPr/>
          <p:nvPr/>
        </p:nvSpPr>
        <p:spPr>
          <a:xfrm>
            <a:off x="777240" y="3081528"/>
            <a:ext cx="603504" cy="603504"/>
          </a:xfrm>
          <a:prstGeom prst="rect">
            <a:avLst/>
          </a:prstGeom>
          <a:solidFill>
            <a:srgbClr val="153B63"/>
          </a:solidFill>
          <a:ln w="12700">
            <a:solidFill>
              <a:srgbClr val="153B63">
                <a:alpha val="0"/>
              </a:srgbClr>
            </a:solidFill>
            <a:prstDash val="solid"/>
          </a:ln>
        </p:spPr>
        <p:txBody>
          <a:bodyPr/>
          <a:lstStyle/>
          <a:p>
            <a:endParaRPr lang="pt-BR"/>
          </a:p>
        </p:txBody>
      </p:sp>
      <p:sp>
        <p:nvSpPr>
          <p:cNvPr id="11" name="Text 9"/>
          <p:cNvSpPr/>
          <p:nvPr/>
        </p:nvSpPr>
        <p:spPr>
          <a:xfrm>
            <a:off x="777240" y="3246120"/>
            <a:ext cx="603504" cy="228600"/>
          </a:xfrm>
          <a:prstGeom prst="rect">
            <a:avLst/>
          </a:prstGeom>
          <a:noFill/>
          <a:ln/>
        </p:spPr>
        <p:txBody>
          <a:bodyPr wrap="square" lIns="0" tIns="0" rIns="0" bIns="0" rtlCol="0" anchor="ctr">
            <a:normAutofit lnSpcReduction="10000"/>
          </a:bodyPr>
          <a:lstStyle/>
          <a:p>
            <a:pPr marL="0" indent="0" algn="ctr">
              <a:buNone/>
            </a:pPr>
            <a:r>
              <a:rPr lang="en-US" sz="1600" b="1" dirty="0">
                <a:solidFill>
                  <a:srgbClr val="FFFFFF"/>
                </a:solidFill>
                <a:latin typeface="Aptos" pitchFamily="34" charset="0"/>
                <a:ea typeface="Aptos" pitchFamily="34" charset="-122"/>
                <a:cs typeface="Aptos" pitchFamily="34" charset="-120"/>
              </a:rPr>
              <a:t>02</a:t>
            </a:r>
            <a:endParaRPr lang="en-US" sz="1600" dirty="0"/>
          </a:p>
        </p:txBody>
      </p:sp>
      <p:sp>
        <p:nvSpPr>
          <p:cNvPr id="12" name="Text 10"/>
          <p:cNvSpPr/>
          <p:nvPr/>
        </p:nvSpPr>
        <p:spPr>
          <a:xfrm>
            <a:off x="1627632" y="3099816"/>
            <a:ext cx="4023360" cy="310896"/>
          </a:xfrm>
          <a:prstGeom prst="rect">
            <a:avLst/>
          </a:prstGeom>
          <a:noFill/>
          <a:ln/>
        </p:spPr>
        <p:txBody>
          <a:bodyPr wrap="square" lIns="0" tIns="0" rIns="0" bIns="0" rtlCol="0" anchor="ctr">
            <a:normAutofit/>
          </a:bodyPr>
          <a:lstStyle/>
          <a:p>
            <a:pPr marL="0" indent="0">
              <a:buNone/>
            </a:pPr>
            <a:r>
              <a:rPr lang="en-US" sz="1800" b="1" dirty="0">
                <a:solidFill>
                  <a:srgbClr val="153B63"/>
                </a:solidFill>
                <a:latin typeface="Aptos" pitchFamily="34" charset="0"/>
                <a:ea typeface="Aptos" pitchFamily="34" charset="-122"/>
                <a:cs typeface="Aptos" pitchFamily="34" charset="-120"/>
              </a:rPr>
              <a:t>Avaliação atuarial</a:t>
            </a:r>
            <a:endParaRPr lang="en-US" sz="1800" dirty="0"/>
          </a:p>
        </p:txBody>
      </p:sp>
      <p:sp>
        <p:nvSpPr>
          <p:cNvPr id="13" name="Text 11"/>
          <p:cNvSpPr/>
          <p:nvPr/>
        </p:nvSpPr>
        <p:spPr>
          <a:xfrm>
            <a:off x="1645920" y="3502152"/>
            <a:ext cx="8595360" cy="310896"/>
          </a:xfrm>
          <a:prstGeom prst="rect">
            <a:avLst/>
          </a:prstGeom>
          <a:noFill/>
          <a:ln/>
        </p:spPr>
        <p:txBody>
          <a:bodyPr wrap="square" lIns="0" tIns="0" rIns="0" bIns="0" rtlCol="0" anchor="ctr">
            <a:normAutofit/>
          </a:bodyPr>
          <a:lstStyle/>
          <a:p>
            <a:pPr marL="0" indent="0">
              <a:buNone/>
            </a:pPr>
            <a:r>
              <a:rPr lang="en-US" sz="1200" dirty="0">
                <a:solidFill>
                  <a:srgbClr val="607184"/>
                </a:solidFill>
                <a:latin typeface="Aptos" pitchFamily="34" charset="0"/>
                <a:ea typeface="Aptos" pitchFamily="34" charset="-122"/>
                <a:cs typeface="Aptos" pitchFamily="34" charset="-120"/>
              </a:rPr>
              <a:t>Apresentação técnica do plano e de seus compromissos.</a:t>
            </a:r>
            <a:endParaRPr lang="en-US" sz="1200" dirty="0"/>
          </a:p>
        </p:txBody>
      </p:sp>
      <p:sp>
        <p:nvSpPr>
          <p:cNvPr id="14" name="Shape 12"/>
          <p:cNvSpPr/>
          <p:nvPr/>
        </p:nvSpPr>
        <p:spPr>
          <a:xfrm>
            <a:off x="1627632" y="3986784"/>
            <a:ext cx="9464040" cy="10973"/>
          </a:xfrm>
          <a:prstGeom prst="rect">
            <a:avLst/>
          </a:prstGeom>
          <a:solidFill>
            <a:srgbClr val="D9E0E8"/>
          </a:solidFill>
          <a:ln w="12700">
            <a:solidFill>
              <a:srgbClr val="D9E0E8">
                <a:alpha val="0"/>
              </a:srgbClr>
            </a:solidFill>
            <a:prstDash val="solid"/>
          </a:ln>
        </p:spPr>
        <p:txBody>
          <a:bodyPr/>
          <a:lstStyle/>
          <a:p>
            <a:endParaRPr lang="pt-BR"/>
          </a:p>
        </p:txBody>
      </p:sp>
      <p:sp>
        <p:nvSpPr>
          <p:cNvPr id="15" name="Shape 13"/>
          <p:cNvSpPr/>
          <p:nvPr/>
        </p:nvSpPr>
        <p:spPr>
          <a:xfrm>
            <a:off x="777240" y="4242816"/>
            <a:ext cx="603504" cy="603504"/>
          </a:xfrm>
          <a:prstGeom prst="rect">
            <a:avLst/>
          </a:prstGeom>
          <a:solidFill>
            <a:srgbClr val="117A83"/>
          </a:solidFill>
          <a:ln w="12700">
            <a:solidFill>
              <a:srgbClr val="117A83">
                <a:alpha val="0"/>
              </a:srgbClr>
            </a:solidFill>
            <a:prstDash val="solid"/>
          </a:ln>
        </p:spPr>
        <p:txBody>
          <a:bodyPr/>
          <a:lstStyle/>
          <a:p>
            <a:endParaRPr lang="pt-BR"/>
          </a:p>
        </p:txBody>
      </p:sp>
      <p:sp>
        <p:nvSpPr>
          <p:cNvPr id="16" name="Text 14"/>
          <p:cNvSpPr/>
          <p:nvPr/>
        </p:nvSpPr>
        <p:spPr>
          <a:xfrm>
            <a:off x="777240" y="4407408"/>
            <a:ext cx="603504" cy="228600"/>
          </a:xfrm>
          <a:prstGeom prst="rect">
            <a:avLst/>
          </a:prstGeom>
          <a:noFill/>
          <a:ln/>
        </p:spPr>
        <p:txBody>
          <a:bodyPr wrap="square" lIns="0" tIns="0" rIns="0" bIns="0" rtlCol="0" anchor="ctr">
            <a:normAutofit lnSpcReduction="10000"/>
          </a:bodyPr>
          <a:lstStyle/>
          <a:p>
            <a:pPr marL="0" indent="0" algn="ctr">
              <a:buNone/>
            </a:pPr>
            <a:r>
              <a:rPr lang="en-US" sz="1600" b="1" dirty="0">
                <a:solidFill>
                  <a:srgbClr val="FFFFFF"/>
                </a:solidFill>
                <a:latin typeface="Aptos" pitchFamily="34" charset="0"/>
                <a:ea typeface="Aptos" pitchFamily="34" charset="-122"/>
                <a:cs typeface="Aptos" pitchFamily="34" charset="-120"/>
              </a:rPr>
              <a:t>03</a:t>
            </a:r>
            <a:endParaRPr lang="en-US" sz="1600" dirty="0"/>
          </a:p>
        </p:txBody>
      </p:sp>
      <p:sp>
        <p:nvSpPr>
          <p:cNvPr id="17" name="Text 15"/>
          <p:cNvSpPr/>
          <p:nvPr/>
        </p:nvSpPr>
        <p:spPr>
          <a:xfrm>
            <a:off x="1627632" y="4261104"/>
            <a:ext cx="4023360" cy="310896"/>
          </a:xfrm>
          <a:prstGeom prst="rect">
            <a:avLst/>
          </a:prstGeom>
          <a:noFill/>
          <a:ln/>
        </p:spPr>
        <p:txBody>
          <a:bodyPr wrap="square" lIns="0" tIns="0" rIns="0" bIns="0" rtlCol="0" anchor="ctr">
            <a:normAutofit/>
          </a:bodyPr>
          <a:lstStyle/>
          <a:p>
            <a:pPr marL="0" indent="0">
              <a:buNone/>
            </a:pPr>
            <a:r>
              <a:rPr lang="en-US" sz="1800" b="1" dirty="0">
                <a:solidFill>
                  <a:srgbClr val="153B63"/>
                </a:solidFill>
                <a:latin typeface="Aptos" pitchFamily="34" charset="0"/>
                <a:ea typeface="Aptos" pitchFamily="34" charset="-122"/>
                <a:cs typeface="Aptos" pitchFamily="34" charset="-120"/>
              </a:rPr>
              <a:t>Política de investimentos</a:t>
            </a:r>
            <a:endParaRPr lang="en-US" sz="1800" dirty="0"/>
          </a:p>
        </p:txBody>
      </p:sp>
      <p:sp>
        <p:nvSpPr>
          <p:cNvPr id="18" name="Text 16"/>
          <p:cNvSpPr/>
          <p:nvPr/>
        </p:nvSpPr>
        <p:spPr>
          <a:xfrm>
            <a:off x="1645920" y="4663440"/>
            <a:ext cx="8595360" cy="310896"/>
          </a:xfrm>
          <a:prstGeom prst="rect">
            <a:avLst/>
          </a:prstGeom>
          <a:noFill/>
          <a:ln/>
        </p:spPr>
        <p:txBody>
          <a:bodyPr wrap="square" lIns="0" tIns="0" rIns="0" bIns="0" rtlCol="0" anchor="ctr">
            <a:normAutofit/>
          </a:bodyPr>
          <a:lstStyle/>
          <a:p>
            <a:pPr marL="0" indent="0">
              <a:buNone/>
            </a:pPr>
            <a:r>
              <a:rPr lang="en-US" sz="1200" dirty="0">
                <a:solidFill>
                  <a:srgbClr val="607184"/>
                </a:solidFill>
                <a:latin typeface="Aptos" pitchFamily="34" charset="0"/>
                <a:ea typeface="Aptos" pitchFamily="34" charset="-122"/>
                <a:cs typeface="Aptos" pitchFamily="34" charset="-120"/>
              </a:rPr>
              <a:t>Resultados, alocação e diretrizes para os recursos previdenciários.</a:t>
            </a:r>
            <a:endParaRPr lang="en-US" sz="1200" dirty="0"/>
          </a:p>
        </p:txBody>
      </p:sp>
      <p:sp>
        <p:nvSpPr>
          <p:cNvPr id="25" name="Slide Number Placeholder 0"/>
          <p:cNvSpPr>
            <a:spLocks noGrp="1"/>
          </p:cNvSpPr>
          <p:nvPr>
            <p:ph type="sldNum" sz="quarter" idx="4294967295"/>
          </p:nvPr>
        </p:nvSpPr>
        <p:spPr>
          <a:xfrm>
            <a:off x="8732520" y="624535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68788A"/>
                </a:solidFill>
                <a:latin typeface="Aptos"/>
                <a:ea typeface="Aptos"/>
                <a:cs typeface="Aptos"/>
              </a:defRPr>
            </a:lvl1pPr>
          </a:lstStyle>
          <a:p>
            <a:pPr algn="l"/>
            <a:fld id="{F7021451-1387-4CA6-816F-3879F97B5CBC}" type="slidenum">
              <a:rPr lang="en-US" b="0"/>
              <a:t>2</a:t>
            </a:fld>
            <a:endParaRPr lang="en-US"/>
          </a:p>
        </p:txBody>
      </p:sp>
      <p:sp>
        <p:nvSpPr>
          <p:cNvPr id="22" name="CaixaDeTexto 21">
            <a:extLst>
              <a:ext uri="{FF2B5EF4-FFF2-40B4-BE49-F238E27FC236}">
                <a16:creationId xmlns:a16="http://schemas.microsoft.com/office/drawing/2014/main" id="{8EB70FFD-8C39-89D8-6854-E3641E992760}"/>
              </a:ext>
            </a:extLst>
          </p:cNvPr>
          <p:cNvSpPr txBox="1"/>
          <p:nvPr/>
        </p:nvSpPr>
        <p:spPr>
          <a:xfrm>
            <a:off x="11224727" y="6391469"/>
            <a:ext cx="184731" cy="369332"/>
          </a:xfrm>
          <a:prstGeom prst="rect">
            <a:avLst/>
          </a:prstGeom>
          <a:noFill/>
        </p:spPr>
        <p:txBody>
          <a:bodyPr wrap="none" rtlCol="0">
            <a:spAutoFit/>
          </a:bodyPr>
          <a:lstStyle/>
          <a:p>
            <a:endParaRPr lang="pt-B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53B63"/>
        </a:solidFill>
        <a:effectLst/>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D6AA32"/>
          </a:solidFill>
          <a:ln w="12700">
            <a:solidFill>
              <a:srgbClr val="D6AA32">
                <a:alpha val="0"/>
              </a:srgbClr>
            </a:solidFill>
            <a:prstDash val="solid"/>
          </a:ln>
        </p:spPr>
        <p:txBody>
          <a:bodyPr/>
          <a:lstStyle/>
          <a:p>
            <a:endParaRPr lang="pt-BR"/>
          </a:p>
        </p:txBody>
      </p:sp>
      <p:sp>
        <p:nvSpPr>
          <p:cNvPr id="3" name="Text 1"/>
          <p:cNvSpPr/>
          <p:nvPr/>
        </p:nvSpPr>
        <p:spPr>
          <a:xfrm>
            <a:off x="658368" y="576072"/>
            <a:ext cx="8229600" cy="256032"/>
          </a:xfrm>
          <a:prstGeom prst="rect">
            <a:avLst/>
          </a:prstGeom>
          <a:noFill/>
          <a:ln/>
        </p:spPr>
        <p:txBody>
          <a:bodyPr wrap="square" lIns="0" tIns="0" rIns="0" bIns="0" rtlCol="0" anchor="ctr">
            <a:normAutofit/>
          </a:bodyPr>
          <a:lstStyle/>
          <a:p>
            <a:pPr marL="0" indent="0">
              <a:buNone/>
            </a:pPr>
            <a:r>
              <a:rPr lang="en-US" sz="1000" b="1" kern="0" spc="130" dirty="0">
                <a:solidFill>
                  <a:srgbClr val="B7C8D9"/>
                </a:solidFill>
                <a:latin typeface="Aptos" pitchFamily="34" charset="0"/>
                <a:ea typeface="Aptos" pitchFamily="34" charset="-122"/>
                <a:cs typeface="Aptos" pitchFamily="34" charset="-120"/>
              </a:rPr>
              <a:t>AUDIÊNCIA PÚBLICA  •  EXERCÍCIO 2025</a:t>
            </a:r>
            <a:endParaRPr lang="en-US" sz="1000" dirty="0"/>
          </a:p>
        </p:txBody>
      </p:sp>
      <p:sp>
        <p:nvSpPr>
          <p:cNvPr id="4" name="Text 2"/>
          <p:cNvSpPr/>
          <p:nvPr/>
        </p:nvSpPr>
        <p:spPr>
          <a:xfrm>
            <a:off x="658368" y="2011680"/>
            <a:ext cx="9966960" cy="1280160"/>
          </a:xfrm>
          <a:prstGeom prst="rect">
            <a:avLst/>
          </a:prstGeom>
          <a:noFill/>
          <a:ln/>
        </p:spPr>
        <p:txBody>
          <a:bodyPr wrap="square" lIns="0" tIns="0" rIns="0" bIns="0" rtlCol="0" anchor="ctr">
            <a:normAutofit/>
          </a:bodyPr>
          <a:lstStyle/>
          <a:p>
            <a:pPr marL="0" indent="0">
              <a:buNone/>
            </a:pPr>
            <a:r>
              <a:rPr lang="en-US" sz="3500" b="1" dirty="0">
                <a:solidFill>
                  <a:srgbClr val="FFFFFF"/>
                </a:solidFill>
                <a:latin typeface="Aptos" pitchFamily="34" charset="0"/>
                <a:ea typeface="Aptos" pitchFamily="34" charset="-122"/>
                <a:cs typeface="Aptos" pitchFamily="34" charset="-120"/>
              </a:rPr>
              <a:t>Governança corporativa</a:t>
            </a:r>
            <a:endParaRPr lang="en-US" sz="3500" dirty="0"/>
          </a:p>
        </p:txBody>
      </p:sp>
      <p:sp>
        <p:nvSpPr>
          <p:cNvPr id="5" name="Shape 3"/>
          <p:cNvSpPr/>
          <p:nvPr/>
        </p:nvSpPr>
        <p:spPr>
          <a:xfrm>
            <a:off x="676656" y="3611880"/>
            <a:ext cx="749808" cy="73152"/>
          </a:xfrm>
          <a:prstGeom prst="rect">
            <a:avLst/>
          </a:prstGeom>
          <a:solidFill>
            <a:srgbClr val="D6AA32"/>
          </a:solidFill>
          <a:ln w="12700">
            <a:solidFill>
              <a:srgbClr val="D6AA32">
                <a:alpha val="0"/>
              </a:srgbClr>
            </a:solidFill>
            <a:prstDash val="solid"/>
          </a:ln>
        </p:spPr>
        <p:txBody>
          <a:bodyPr/>
          <a:lstStyle/>
          <a:p>
            <a:endParaRPr lang="pt-BR"/>
          </a:p>
        </p:txBody>
      </p:sp>
      <p:sp>
        <p:nvSpPr>
          <p:cNvPr id="6" name="Text 4"/>
          <p:cNvSpPr/>
          <p:nvPr/>
        </p:nvSpPr>
        <p:spPr>
          <a:xfrm>
            <a:off x="10899648" y="6035040"/>
            <a:ext cx="640080" cy="274320"/>
          </a:xfrm>
          <a:prstGeom prst="rect">
            <a:avLst/>
          </a:prstGeom>
          <a:noFill/>
          <a:ln/>
        </p:spPr>
        <p:txBody>
          <a:bodyPr wrap="square" lIns="0" tIns="0" rIns="0" bIns="0" rtlCol="0" anchor="ctr">
            <a:normAutofit/>
          </a:bodyPr>
          <a:lstStyle/>
          <a:p>
            <a:pPr marL="0" indent="0" algn="r">
              <a:buNone/>
            </a:pPr>
            <a:r>
              <a:rPr lang="en-US" sz="1200" dirty="0">
                <a:solidFill>
                  <a:srgbClr val="B7C8D9"/>
                </a:solidFill>
                <a:latin typeface="Aptos" pitchFamily="34" charset="0"/>
                <a:ea typeface="Aptos" pitchFamily="34" charset="-122"/>
                <a:cs typeface="Aptos" pitchFamily="34" charset="-120"/>
              </a:rPr>
              <a:t>01</a:t>
            </a:r>
            <a:endParaRPr lang="en-US" sz="1200" dirty="0"/>
          </a:p>
        </p:txBody>
      </p:sp>
      <p:pic>
        <p:nvPicPr>
          <p:cNvPr id="12" name="Image 0" descr="internal/pptx-qa/logo-olimpia.png">
            <a:extLst>
              <a:ext uri="{FF2B5EF4-FFF2-40B4-BE49-F238E27FC236}">
                <a16:creationId xmlns:a16="http://schemas.microsoft.com/office/drawing/2014/main" id="{1F32E129-D597-34E2-19D0-1B9ECE2BD64E}"/>
              </a:ext>
            </a:extLst>
          </p:cNvPr>
          <p:cNvPicPr>
            <a:picLocks noChangeAspect="1"/>
          </p:cNvPicPr>
          <p:nvPr/>
        </p:nvPicPr>
        <p:blipFill>
          <a:blip r:embed="rId3"/>
          <a:stretch>
            <a:fillRect/>
          </a:stretch>
        </p:blipFill>
        <p:spPr>
          <a:xfrm>
            <a:off x="9345168" y="5875020"/>
            <a:ext cx="1874520" cy="5943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BCB43-CB2F-DDFF-F803-D18DA98CC585}"/>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98253AF6-7C3D-D7BB-01A2-CBB699F655B9}"/>
              </a:ext>
            </a:extLst>
          </p:cNvPr>
          <p:cNvSpPr/>
          <p:nvPr/>
        </p:nvSpPr>
        <p:spPr>
          <a:xfrm>
            <a:off x="566928" y="658368"/>
            <a:ext cx="10972800" cy="502920"/>
          </a:xfrm>
          <a:prstGeom prst="rect">
            <a:avLst/>
          </a:prstGeom>
          <a:noFill/>
          <a:ln/>
        </p:spPr>
        <p:txBody>
          <a:bodyPr wrap="square" lIns="0" tIns="0" rIns="0" bIns="0" rtlCol="0" anchor="ctr">
            <a:normAutofit/>
          </a:bodyPr>
          <a:lstStyle/>
          <a:p>
            <a:r>
              <a:rPr lang="en-US" sz="2600" b="1" dirty="0">
                <a:solidFill>
                  <a:srgbClr val="153B63"/>
                </a:solidFill>
                <a:latin typeface="Aptos" pitchFamily="34" charset="0"/>
                <a:ea typeface="Aptos" pitchFamily="34" charset="-122"/>
                <a:cs typeface="Aptos" pitchFamily="34" charset="-120"/>
              </a:rPr>
              <a:t>Raquel Cristina </a:t>
            </a:r>
            <a:r>
              <a:rPr lang="en-US" sz="2600" b="1" dirty="0" err="1">
                <a:solidFill>
                  <a:srgbClr val="153B63"/>
                </a:solidFill>
                <a:latin typeface="Aptos" pitchFamily="34" charset="0"/>
                <a:ea typeface="Aptos" pitchFamily="34" charset="-122"/>
                <a:cs typeface="Aptos" pitchFamily="34" charset="-120"/>
              </a:rPr>
              <a:t>Crepaldi</a:t>
            </a:r>
            <a:r>
              <a:rPr lang="en-US" sz="2600" b="1" dirty="0">
                <a:solidFill>
                  <a:srgbClr val="153B63"/>
                </a:solidFill>
                <a:latin typeface="Aptos" pitchFamily="34" charset="0"/>
                <a:ea typeface="Aptos" pitchFamily="34" charset="-122"/>
                <a:cs typeface="Aptos" pitchFamily="34" charset="-120"/>
              </a:rPr>
              <a:t> Righetti</a:t>
            </a:r>
          </a:p>
        </p:txBody>
      </p:sp>
      <p:sp>
        <p:nvSpPr>
          <p:cNvPr id="4" name="Text 2">
            <a:extLst>
              <a:ext uri="{FF2B5EF4-FFF2-40B4-BE49-F238E27FC236}">
                <a16:creationId xmlns:a16="http://schemas.microsoft.com/office/drawing/2014/main" id="{D0A06BDA-6C57-1BF1-D3C8-4E7C8DB14ACD}"/>
              </a:ext>
            </a:extLst>
          </p:cNvPr>
          <p:cNvSpPr/>
          <p:nvPr/>
        </p:nvSpPr>
        <p:spPr>
          <a:xfrm>
            <a:off x="585216" y="1225296"/>
            <a:ext cx="10881360" cy="384048"/>
          </a:xfrm>
          <a:prstGeom prst="rect">
            <a:avLst/>
          </a:prstGeom>
          <a:noFill/>
          <a:ln/>
        </p:spPr>
        <p:txBody>
          <a:bodyPr wrap="square" lIns="0" tIns="0" rIns="0" bIns="0" rtlCol="0" anchor="t">
            <a:normAutofit/>
          </a:bodyPr>
          <a:lstStyle/>
          <a:p>
            <a:r>
              <a:rPr lang="en-US" sz="1150" dirty="0" err="1">
                <a:solidFill>
                  <a:srgbClr val="607184"/>
                </a:solidFill>
                <a:latin typeface="Aptos" pitchFamily="34" charset="0"/>
                <a:ea typeface="Aptos" pitchFamily="34" charset="-122"/>
                <a:cs typeface="Aptos" pitchFamily="34" charset="-120"/>
              </a:rPr>
              <a:t>Diretora</a:t>
            </a:r>
            <a:r>
              <a:rPr lang="en-US" sz="1150" dirty="0">
                <a:solidFill>
                  <a:srgbClr val="607184"/>
                </a:solidFill>
                <a:latin typeface="Aptos" pitchFamily="34" charset="0"/>
                <a:ea typeface="Aptos" pitchFamily="34" charset="-122"/>
                <a:cs typeface="Aptos" pitchFamily="34" charset="-120"/>
              </a:rPr>
              <a:t> Presidente</a:t>
            </a:r>
            <a:endParaRPr lang="en-US" sz="1150" dirty="0"/>
          </a:p>
        </p:txBody>
      </p:sp>
      <p:sp>
        <p:nvSpPr>
          <p:cNvPr id="5" name="Shape 3">
            <a:extLst>
              <a:ext uri="{FF2B5EF4-FFF2-40B4-BE49-F238E27FC236}">
                <a16:creationId xmlns:a16="http://schemas.microsoft.com/office/drawing/2014/main" id="{F6F1920F-B675-FB06-CB9E-A5BE609A1D82}"/>
              </a:ext>
            </a:extLst>
          </p:cNvPr>
          <p:cNvSpPr/>
          <p:nvPr/>
        </p:nvSpPr>
        <p:spPr>
          <a:xfrm>
            <a:off x="640080" y="1920240"/>
            <a:ext cx="3493008" cy="3712464"/>
          </a:xfrm>
          <a:prstGeom prst="rect">
            <a:avLst/>
          </a:prstGeom>
          <a:solidFill>
            <a:srgbClr val="FFFFFF"/>
          </a:solidFill>
          <a:ln w="10160">
            <a:solidFill>
              <a:srgbClr val="D9E0E8"/>
            </a:solidFill>
            <a:prstDash val="solid"/>
          </a:ln>
        </p:spPr>
        <p:txBody>
          <a:bodyPr/>
          <a:lstStyle/>
          <a:p>
            <a:endParaRPr lang="pt-BR" dirty="0"/>
          </a:p>
        </p:txBody>
      </p:sp>
      <p:sp>
        <p:nvSpPr>
          <p:cNvPr id="6" name="Shape 4">
            <a:extLst>
              <a:ext uri="{FF2B5EF4-FFF2-40B4-BE49-F238E27FC236}">
                <a16:creationId xmlns:a16="http://schemas.microsoft.com/office/drawing/2014/main" id="{DAA90A05-98DA-5759-0B88-BAC7487746DB}"/>
              </a:ext>
            </a:extLst>
          </p:cNvPr>
          <p:cNvSpPr/>
          <p:nvPr/>
        </p:nvSpPr>
        <p:spPr>
          <a:xfrm flipH="1">
            <a:off x="585216" y="1920240"/>
            <a:ext cx="54864" cy="3712464"/>
          </a:xfrm>
          <a:prstGeom prst="rect">
            <a:avLst/>
          </a:prstGeom>
          <a:solidFill>
            <a:srgbClr val="117A83"/>
          </a:solidFill>
          <a:ln w="12700">
            <a:solidFill>
              <a:srgbClr val="117A83">
                <a:alpha val="0"/>
              </a:srgbClr>
            </a:solidFill>
            <a:prstDash val="solid"/>
          </a:ln>
        </p:spPr>
        <p:txBody>
          <a:bodyPr/>
          <a:lstStyle/>
          <a:p>
            <a:endParaRPr lang="pt-BR"/>
          </a:p>
        </p:txBody>
      </p:sp>
      <p:sp>
        <p:nvSpPr>
          <p:cNvPr id="9" name="Shape 7">
            <a:extLst>
              <a:ext uri="{FF2B5EF4-FFF2-40B4-BE49-F238E27FC236}">
                <a16:creationId xmlns:a16="http://schemas.microsoft.com/office/drawing/2014/main" id="{E2E6395C-97C5-96F8-D7CC-AF85B09A69C7}"/>
              </a:ext>
            </a:extLst>
          </p:cNvPr>
          <p:cNvSpPr/>
          <p:nvPr/>
        </p:nvSpPr>
        <p:spPr>
          <a:xfrm>
            <a:off x="4343400" y="1920240"/>
            <a:ext cx="7123176" cy="3712464"/>
          </a:xfrm>
          <a:prstGeom prst="rect">
            <a:avLst/>
          </a:prstGeom>
          <a:solidFill>
            <a:srgbClr val="FFFFFF"/>
          </a:solidFill>
          <a:ln w="10160">
            <a:solidFill>
              <a:srgbClr val="D9E0E8"/>
            </a:solidFill>
            <a:prstDash val="solid"/>
          </a:ln>
        </p:spPr>
        <p:txBody>
          <a:bodyPr/>
          <a:lstStyle/>
          <a:p>
            <a:endParaRPr lang="pt-BR"/>
          </a:p>
        </p:txBody>
      </p:sp>
      <p:sp>
        <p:nvSpPr>
          <p:cNvPr id="10" name="Shape 8">
            <a:extLst>
              <a:ext uri="{FF2B5EF4-FFF2-40B4-BE49-F238E27FC236}">
                <a16:creationId xmlns:a16="http://schemas.microsoft.com/office/drawing/2014/main" id="{6DEC5238-3EC3-F643-83C7-FF8DDCFD195B}"/>
              </a:ext>
            </a:extLst>
          </p:cNvPr>
          <p:cNvSpPr/>
          <p:nvPr/>
        </p:nvSpPr>
        <p:spPr>
          <a:xfrm>
            <a:off x="4343400" y="1920239"/>
            <a:ext cx="50292" cy="3712463"/>
          </a:xfrm>
          <a:prstGeom prst="rect">
            <a:avLst/>
          </a:prstGeom>
          <a:solidFill>
            <a:srgbClr val="D6AA32"/>
          </a:solidFill>
          <a:ln w="12700">
            <a:solidFill>
              <a:srgbClr val="D6AA32">
                <a:alpha val="0"/>
              </a:srgbClr>
            </a:solidFill>
            <a:prstDash val="solid"/>
          </a:ln>
        </p:spPr>
        <p:txBody>
          <a:bodyPr/>
          <a:lstStyle/>
          <a:p>
            <a:endParaRPr lang="pt-BR"/>
          </a:p>
        </p:txBody>
      </p:sp>
      <p:sp>
        <p:nvSpPr>
          <p:cNvPr id="11" name="Text 9">
            <a:extLst>
              <a:ext uri="{FF2B5EF4-FFF2-40B4-BE49-F238E27FC236}">
                <a16:creationId xmlns:a16="http://schemas.microsoft.com/office/drawing/2014/main" id="{0640F284-8E0A-3969-ADB4-E5725B07B241}"/>
              </a:ext>
            </a:extLst>
          </p:cNvPr>
          <p:cNvSpPr/>
          <p:nvPr/>
        </p:nvSpPr>
        <p:spPr>
          <a:xfrm>
            <a:off x="4544567" y="2103120"/>
            <a:ext cx="6838779" cy="301752"/>
          </a:xfrm>
          <a:prstGeom prst="rect">
            <a:avLst/>
          </a:prstGeom>
          <a:noFill/>
          <a:ln/>
        </p:spPr>
        <p:txBody>
          <a:bodyPr wrap="square" lIns="0" tIns="0" rIns="0" bIns="0" rtlCol="0" anchor="t">
            <a:noAutofit/>
          </a:bodyPr>
          <a:lstStyle/>
          <a:p>
            <a:pPr marL="0" indent="0">
              <a:buNone/>
            </a:pPr>
            <a:r>
              <a:rPr lang="en-US" sz="2000" b="1" dirty="0" err="1">
                <a:solidFill>
                  <a:srgbClr val="153B63"/>
                </a:solidFill>
                <a:latin typeface="Aptos" pitchFamily="34" charset="0"/>
              </a:rPr>
              <a:t>Currículo</a:t>
            </a:r>
            <a:endParaRPr lang="en-US" sz="2000" b="1" dirty="0">
              <a:solidFill>
                <a:srgbClr val="153B63"/>
              </a:solidFill>
              <a:latin typeface="Aptos" pitchFamily="34" charset="0"/>
            </a:endParaRPr>
          </a:p>
          <a:p>
            <a:pPr marL="0" indent="0" algn="just">
              <a:buNone/>
            </a:pPr>
            <a:endParaRPr lang="en-US" sz="2000" b="1" dirty="0">
              <a:solidFill>
                <a:srgbClr val="153B63"/>
              </a:solidFill>
              <a:latin typeface="Aptos" pitchFamily="34" charset="0"/>
            </a:endParaRPr>
          </a:p>
          <a:p>
            <a:pPr marL="0" indent="0" algn="just">
              <a:buNone/>
            </a:pPr>
            <a:r>
              <a:rPr lang="pt-BR" sz="1150" dirty="0">
                <a:solidFill>
                  <a:srgbClr val="607184"/>
                </a:solidFill>
                <a:latin typeface="Aptos" pitchFamily="34" charset="0"/>
              </a:rPr>
              <a:t>Raquel Cristina Crepaldi </a:t>
            </a:r>
            <a:r>
              <a:rPr lang="pt-BR" sz="1150" dirty="0" err="1">
                <a:solidFill>
                  <a:srgbClr val="607184"/>
                </a:solidFill>
                <a:latin typeface="Aptos" pitchFamily="34" charset="0"/>
              </a:rPr>
              <a:t>Righetti</a:t>
            </a:r>
            <a:r>
              <a:rPr lang="pt-BR" sz="1150" dirty="0">
                <a:solidFill>
                  <a:srgbClr val="607184"/>
                </a:solidFill>
                <a:latin typeface="Aptos" pitchFamily="34" charset="0"/>
              </a:rPr>
              <a:t> é administradora, com MBA em Finanças e Planejamento Empresarial, MBA em Administração Pública e Gerência de Cidades e pós-graduação em Governança, Finanças e Gestão Sustentável no Setor Público pela Universidade de Brasília (UnB). Possui também formação executiva pela Fundação Dom Cabral. Servidora pública municipal desde 2011, possui ampla experiência em gestão pública, planejamento estratégico, finanças e governança, tendo ocupado cargos de direção e de Secretária Municipal em diferentes áreas da administração de Olímpia. Atualmente, exerce as funções de Secretária Municipal da Casa Civil e Diretora-Presidente do Instituto de Previdência dos Servidores Públicos do Município de Olímpia – </a:t>
            </a:r>
            <a:r>
              <a:rPr lang="pt-BR" sz="1150" dirty="0" err="1">
                <a:solidFill>
                  <a:srgbClr val="607184"/>
                </a:solidFill>
                <a:latin typeface="Aptos" pitchFamily="34" charset="0"/>
              </a:rPr>
              <a:t>OlímpiaPrev</a:t>
            </a:r>
            <a:r>
              <a:rPr lang="pt-BR" sz="1150" dirty="0">
                <a:solidFill>
                  <a:srgbClr val="607184"/>
                </a:solidFill>
                <a:latin typeface="Aptos" pitchFamily="34" charset="0"/>
              </a:rPr>
              <a:t>. Possui certificação profissional para dirigentes de Regimes Próprios de Previdência Social (RPPS), pela Secretaria de Previdência, e atua com foco na responsabilidade da gestão dos recursos previdenciários, na transparência, na governança e na sustentabilidade financeira e atuarial do Instituto. </a:t>
            </a:r>
            <a:endParaRPr lang="en-US" sz="1150" dirty="0">
              <a:solidFill>
                <a:srgbClr val="607184"/>
              </a:solidFill>
              <a:latin typeface="Aptos" pitchFamily="34" charset="0"/>
            </a:endParaRPr>
          </a:p>
        </p:txBody>
      </p:sp>
      <p:sp>
        <p:nvSpPr>
          <p:cNvPr id="25" name="Slide Number Placeholder 0">
            <a:extLst>
              <a:ext uri="{FF2B5EF4-FFF2-40B4-BE49-F238E27FC236}">
                <a16:creationId xmlns:a16="http://schemas.microsoft.com/office/drawing/2014/main" id="{0A81BC87-4E4C-E751-696C-68F7B98EE111}"/>
              </a:ext>
            </a:extLst>
          </p:cNvPr>
          <p:cNvSpPr>
            <a:spLocks noGrp="1"/>
          </p:cNvSpPr>
          <p:nvPr>
            <p:ph type="sldNum" sz="quarter" idx="4294967295"/>
          </p:nvPr>
        </p:nvSpPr>
        <p:spPr>
          <a:xfrm>
            <a:off x="8732520" y="62453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788A"/>
                </a:solidFill>
                <a:latin typeface="Aptos"/>
                <a:ea typeface="Aptos"/>
                <a:cs typeface="Aptos"/>
              </a:defRPr>
            </a:lvl1pPr>
          </a:lstStyle>
          <a:p>
            <a:pPr algn="l"/>
            <a:fld id="{F7021451-1387-4CA6-816F-3879F97B5CBC}" type="slidenum">
              <a:rPr lang="en-US" b="0"/>
              <a:t>4</a:t>
            </a:fld>
            <a:endParaRPr lang="en-US"/>
          </a:p>
        </p:txBody>
      </p:sp>
      <p:pic>
        <p:nvPicPr>
          <p:cNvPr id="13" name="Imagem 12">
            <a:extLst>
              <a:ext uri="{FF2B5EF4-FFF2-40B4-BE49-F238E27FC236}">
                <a16:creationId xmlns:a16="http://schemas.microsoft.com/office/drawing/2014/main" id="{D686F0D9-C098-5633-D513-06F334FF6BC9}"/>
              </a:ext>
            </a:extLst>
          </p:cNvPr>
          <p:cNvPicPr>
            <a:picLocks noChangeAspect="1"/>
          </p:cNvPicPr>
          <p:nvPr/>
        </p:nvPicPr>
        <p:blipFill>
          <a:blip r:embed="rId3"/>
          <a:stretch>
            <a:fillRect/>
          </a:stretch>
        </p:blipFill>
        <p:spPr>
          <a:xfrm>
            <a:off x="1438816" y="1920242"/>
            <a:ext cx="2105849" cy="3743732"/>
          </a:xfrm>
          <a:prstGeom prst="rect">
            <a:avLst/>
          </a:prstGeom>
        </p:spPr>
      </p:pic>
    </p:spTree>
    <p:extLst>
      <p:ext uri="{BB962C8B-B14F-4D97-AF65-F5344CB8AC3E}">
        <p14:creationId xmlns:p14="http://schemas.microsoft.com/office/powerpoint/2010/main" val="2706603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88E60-3DAC-6445-49AC-F6B569F55AE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4B45CFDE-D912-88DD-4CCD-BFD33B219635}"/>
              </a:ext>
            </a:extLst>
          </p:cNvPr>
          <p:cNvSpPr/>
          <p:nvPr/>
        </p:nvSpPr>
        <p:spPr>
          <a:xfrm>
            <a:off x="566928" y="310896"/>
            <a:ext cx="9144000" cy="201168"/>
          </a:xfrm>
          <a:prstGeom prst="rect">
            <a:avLst/>
          </a:prstGeom>
          <a:noFill/>
          <a:ln/>
        </p:spPr>
        <p:txBody>
          <a:bodyPr wrap="square" lIns="0" tIns="0" rIns="0" bIns="0" rtlCol="0" anchor="ctr">
            <a:normAutofit/>
          </a:bodyPr>
          <a:lstStyle/>
          <a:p>
            <a:pPr marL="0" indent="0">
              <a:buNone/>
            </a:pPr>
            <a:r>
              <a:rPr lang="en-US" sz="900" b="1" kern="0" spc="160" dirty="0">
                <a:solidFill>
                  <a:srgbClr val="117A83"/>
                </a:solidFill>
                <a:latin typeface="Aptos" pitchFamily="34" charset="0"/>
                <a:ea typeface="Aptos" pitchFamily="34" charset="-122"/>
                <a:cs typeface="Aptos" pitchFamily="34" charset="-120"/>
              </a:rPr>
              <a:t>INSTITUTO</a:t>
            </a:r>
            <a:endParaRPr lang="en-US" sz="900" dirty="0"/>
          </a:p>
        </p:txBody>
      </p:sp>
      <p:sp>
        <p:nvSpPr>
          <p:cNvPr id="3" name="Text 1">
            <a:extLst>
              <a:ext uri="{FF2B5EF4-FFF2-40B4-BE49-F238E27FC236}">
                <a16:creationId xmlns:a16="http://schemas.microsoft.com/office/drawing/2014/main" id="{B3040C7B-202E-4A3A-65B4-A9E98E293D29}"/>
              </a:ext>
            </a:extLst>
          </p:cNvPr>
          <p:cNvSpPr/>
          <p:nvPr/>
        </p:nvSpPr>
        <p:spPr>
          <a:xfrm>
            <a:off x="566928" y="658368"/>
            <a:ext cx="10972800" cy="502920"/>
          </a:xfrm>
          <a:prstGeom prst="rect">
            <a:avLst/>
          </a:prstGeom>
          <a:noFill/>
          <a:ln/>
        </p:spPr>
        <p:txBody>
          <a:bodyPr wrap="square" lIns="0" tIns="0" rIns="0" bIns="0" rtlCol="0" anchor="ctr">
            <a:normAutofit/>
          </a:bodyPr>
          <a:lstStyle/>
          <a:p>
            <a:pPr marL="0" indent="0">
              <a:buNone/>
            </a:pPr>
            <a:r>
              <a:rPr lang="en-US" sz="2600" b="1" dirty="0">
                <a:solidFill>
                  <a:srgbClr val="153B63"/>
                </a:solidFill>
                <a:latin typeface="Aptos" pitchFamily="34" charset="0"/>
                <a:ea typeface="Aptos" pitchFamily="34" charset="-122"/>
                <a:cs typeface="Aptos" pitchFamily="34" charset="-120"/>
              </a:rPr>
              <a:t>Quem somos</a:t>
            </a:r>
            <a:endParaRPr lang="en-US" sz="2600" dirty="0"/>
          </a:p>
        </p:txBody>
      </p:sp>
      <p:sp>
        <p:nvSpPr>
          <p:cNvPr id="4" name="Text 2">
            <a:extLst>
              <a:ext uri="{FF2B5EF4-FFF2-40B4-BE49-F238E27FC236}">
                <a16:creationId xmlns:a16="http://schemas.microsoft.com/office/drawing/2014/main" id="{BBE9B5CA-0B21-32EA-E9E2-A6544EAB8AB1}"/>
              </a:ext>
            </a:extLst>
          </p:cNvPr>
          <p:cNvSpPr/>
          <p:nvPr/>
        </p:nvSpPr>
        <p:spPr>
          <a:xfrm>
            <a:off x="585216" y="1225296"/>
            <a:ext cx="10881360" cy="384048"/>
          </a:xfrm>
          <a:prstGeom prst="rect">
            <a:avLst/>
          </a:prstGeom>
          <a:noFill/>
          <a:ln/>
        </p:spPr>
        <p:txBody>
          <a:bodyPr wrap="square" lIns="0" tIns="0" rIns="0" bIns="0" rtlCol="0" anchor="t">
            <a:normAutofit/>
          </a:bodyPr>
          <a:lstStyle/>
          <a:p>
            <a:pPr marL="0" indent="0">
              <a:buNone/>
            </a:pPr>
            <a:r>
              <a:rPr lang="en-US" sz="1150" dirty="0">
                <a:solidFill>
                  <a:srgbClr val="607184"/>
                </a:solidFill>
                <a:latin typeface="Aptos" pitchFamily="34" charset="0"/>
                <a:ea typeface="Aptos" pitchFamily="34" charset="-122"/>
                <a:cs typeface="Aptos" pitchFamily="34" charset="-120"/>
              </a:rPr>
              <a:t>Regime Próprio de Previdência Social dos servidores públicos municipais de Olímpia.</a:t>
            </a:r>
            <a:endParaRPr lang="en-US" sz="1150" dirty="0"/>
          </a:p>
        </p:txBody>
      </p:sp>
      <p:sp>
        <p:nvSpPr>
          <p:cNvPr id="5" name="Shape 3">
            <a:extLst>
              <a:ext uri="{FF2B5EF4-FFF2-40B4-BE49-F238E27FC236}">
                <a16:creationId xmlns:a16="http://schemas.microsoft.com/office/drawing/2014/main" id="{CD02FD7D-D4C0-7BEF-D484-A7D859AB343F}"/>
              </a:ext>
            </a:extLst>
          </p:cNvPr>
          <p:cNvSpPr/>
          <p:nvPr/>
        </p:nvSpPr>
        <p:spPr>
          <a:xfrm>
            <a:off x="640080" y="1920240"/>
            <a:ext cx="3493008" cy="2057400"/>
          </a:xfrm>
          <a:prstGeom prst="rect">
            <a:avLst/>
          </a:prstGeom>
          <a:solidFill>
            <a:srgbClr val="FFFFFF"/>
          </a:solidFill>
          <a:ln w="10160">
            <a:solidFill>
              <a:srgbClr val="D9E0E8"/>
            </a:solidFill>
            <a:prstDash val="solid"/>
          </a:ln>
        </p:spPr>
        <p:txBody>
          <a:bodyPr/>
          <a:lstStyle/>
          <a:p>
            <a:endParaRPr lang="pt-BR"/>
          </a:p>
        </p:txBody>
      </p:sp>
      <p:sp>
        <p:nvSpPr>
          <p:cNvPr id="6" name="Shape 4">
            <a:extLst>
              <a:ext uri="{FF2B5EF4-FFF2-40B4-BE49-F238E27FC236}">
                <a16:creationId xmlns:a16="http://schemas.microsoft.com/office/drawing/2014/main" id="{B4BE62DB-A8E4-F3CB-FEF1-448D11F99D8E}"/>
              </a:ext>
            </a:extLst>
          </p:cNvPr>
          <p:cNvSpPr/>
          <p:nvPr/>
        </p:nvSpPr>
        <p:spPr>
          <a:xfrm>
            <a:off x="640080" y="1920240"/>
            <a:ext cx="50292" cy="2057400"/>
          </a:xfrm>
          <a:prstGeom prst="rect">
            <a:avLst/>
          </a:prstGeom>
          <a:solidFill>
            <a:srgbClr val="117A83"/>
          </a:solidFill>
          <a:ln w="12700">
            <a:solidFill>
              <a:srgbClr val="117A83">
                <a:alpha val="0"/>
              </a:srgbClr>
            </a:solidFill>
            <a:prstDash val="solid"/>
          </a:ln>
        </p:spPr>
        <p:txBody>
          <a:bodyPr/>
          <a:lstStyle/>
          <a:p>
            <a:endParaRPr lang="pt-BR"/>
          </a:p>
        </p:txBody>
      </p:sp>
      <p:sp>
        <p:nvSpPr>
          <p:cNvPr id="7" name="Text 5">
            <a:extLst>
              <a:ext uri="{FF2B5EF4-FFF2-40B4-BE49-F238E27FC236}">
                <a16:creationId xmlns:a16="http://schemas.microsoft.com/office/drawing/2014/main" id="{69540E91-F8BA-2F4B-0C43-F0CCA9DC2CC5}"/>
              </a:ext>
            </a:extLst>
          </p:cNvPr>
          <p:cNvSpPr/>
          <p:nvPr/>
        </p:nvSpPr>
        <p:spPr>
          <a:xfrm>
            <a:off x="841248" y="2103120"/>
            <a:ext cx="3127248" cy="301752"/>
          </a:xfrm>
          <a:prstGeom prst="rect">
            <a:avLst/>
          </a:prstGeom>
          <a:noFill/>
          <a:ln/>
        </p:spPr>
        <p:txBody>
          <a:bodyPr wrap="square" lIns="0" tIns="0" rIns="0" bIns="0" rtlCol="0" anchor="t">
            <a:normAutofit/>
          </a:bodyPr>
          <a:lstStyle/>
          <a:p>
            <a:pPr marL="0" indent="0">
              <a:buNone/>
            </a:pPr>
            <a:r>
              <a:rPr lang="en-US" sz="1600" b="1" dirty="0">
                <a:solidFill>
                  <a:srgbClr val="153B63"/>
                </a:solidFill>
                <a:latin typeface="Aptos" pitchFamily="34" charset="0"/>
                <a:ea typeface="Aptos" pitchFamily="34" charset="-122"/>
                <a:cs typeface="Aptos" pitchFamily="34" charset="-120"/>
              </a:rPr>
              <a:t>Finalidade</a:t>
            </a:r>
            <a:endParaRPr lang="en-US" sz="1600" dirty="0"/>
          </a:p>
        </p:txBody>
      </p:sp>
      <p:sp>
        <p:nvSpPr>
          <p:cNvPr id="8" name="Text 6">
            <a:extLst>
              <a:ext uri="{FF2B5EF4-FFF2-40B4-BE49-F238E27FC236}">
                <a16:creationId xmlns:a16="http://schemas.microsoft.com/office/drawing/2014/main" id="{6FB67613-4511-F218-225E-EAC33C1899B8}"/>
              </a:ext>
            </a:extLst>
          </p:cNvPr>
          <p:cNvSpPr/>
          <p:nvPr/>
        </p:nvSpPr>
        <p:spPr>
          <a:xfrm>
            <a:off x="841248" y="2514600"/>
            <a:ext cx="3108960" cy="1307592"/>
          </a:xfrm>
          <a:prstGeom prst="rect">
            <a:avLst/>
          </a:prstGeom>
          <a:noFill/>
          <a:ln/>
        </p:spPr>
        <p:txBody>
          <a:bodyPr wrap="square" lIns="0" tIns="0" rIns="0" bIns="0" rtlCol="0" anchor="t">
            <a:normAutofit/>
          </a:bodyPr>
          <a:lstStyle/>
          <a:p>
            <a:pPr marL="0" indent="0" algn="just">
              <a:buNone/>
            </a:pPr>
            <a:r>
              <a:rPr lang="en-US" sz="1200" dirty="0">
                <a:solidFill>
                  <a:srgbClr val="607184"/>
                </a:solidFill>
                <a:latin typeface="Aptos" pitchFamily="34" charset="0"/>
                <a:ea typeface="Aptos" pitchFamily="34" charset="-122"/>
                <a:cs typeface="Aptos" pitchFamily="34" charset="-120"/>
              </a:rPr>
              <a:t>Administrar a previdência municipal e garantir os benefícios previstos aos servidores e seus dependentes.</a:t>
            </a:r>
            <a:endParaRPr lang="en-US" sz="1200" dirty="0"/>
          </a:p>
        </p:txBody>
      </p:sp>
      <p:sp>
        <p:nvSpPr>
          <p:cNvPr id="9" name="Shape 7">
            <a:extLst>
              <a:ext uri="{FF2B5EF4-FFF2-40B4-BE49-F238E27FC236}">
                <a16:creationId xmlns:a16="http://schemas.microsoft.com/office/drawing/2014/main" id="{15D2AF66-FAAE-64D4-AA25-F13054B1786A}"/>
              </a:ext>
            </a:extLst>
          </p:cNvPr>
          <p:cNvSpPr/>
          <p:nvPr/>
        </p:nvSpPr>
        <p:spPr>
          <a:xfrm>
            <a:off x="4343400" y="1920240"/>
            <a:ext cx="3493008" cy="2057400"/>
          </a:xfrm>
          <a:prstGeom prst="rect">
            <a:avLst/>
          </a:prstGeom>
          <a:solidFill>
            <a:srgbClr val="FFFFFF"/>
          </a:solidFill>
          <a:ln w="10160">
            <a:solidFill>
              <a:srgbClr val="D9E0E8"/>
            </a:solidFill>
            <a:prstDash val="solid"/>
          </a:ln>
        </p:spPr>
        <p:txBody>
          <a:bodyPr/>
          <a:lstStyle/>
          <a:p>
            <a:endParaRPr lang="pt-BR"/>
          </a:p>
        </p:txBody>
      </p:sp>
      <p:sp>
        <p:nvSpPr>
          <p:cNvPr id="10" name="Shape 8">
            <a:extLst>
              <a:ext uri="{FF2B5EF4-FFF2-40B4-BE49-F238E27FC236}">
                <a16:creationId xmlns:a16="http://schemas.microsoft.com/office/drawing/2014/main" id="{63DAAF0B-7CD5-CC79-C8C2-32735083D0D4}"/>
              </a:ext>
            </a:extLst>
          </p:cNvPr>
          <p:cNvSpPr/>
          <p:nvPr/>
        </p:nvSpPr>
        <p:spPr>
          <a:xfrm>
            <a:off x="4343400" y="1920240"/>
            <a:ext cx="50292" cy="2057400"/>
          </a:xfrm>
          <a:prstGeom prst="rect">
            <a:avLst/>
          </a:prstGeom>
          <a:solidFill>
            <a:srgbClr val="D6AA32"/>
          </a:solidFill>
          <a:ln w="12700">
            <a:solidFill>
              <a:srgbClr val="D6AA32">
                <a:alpha val="0"/>
              </a:srgbClr>
            </a:solidFill>
            <a:prstDash val="solid"/>
          </a:ln>
        </p:spPr>
        <p:txBody>
          <a:bodyPr/>
          <a:lstStyle/>
          <a:p>
            <a:endParaRPr lang="pt-BR"/>
          </a:p>
        </p:txBody>
      </p:sp>
      <p:sp>
        <p:nvSpPr>
          <p:cNvPr id="11" name="Text 9">
            <a:extLst>
              <a:ext uri="{FF2B5EF4-FFF2-40B4-BE49-F238E27FC236}">
                <a16:creationId xmlns:a16="http://schemas.microsoft.com/office/drawing/2014/main" id="{0F85C132-A627-D74C-258B-A3ADB1C628DE}"/>
              </a:ext>
            </a:extLst>
          </p:cNvPr>
          <p:cNvSpPr/>
          <p:nvPr/>
        </p:nvSpPr>
        <p:spPr>
          <a:xfrm>
            <a:off x="4544568" y="2103120"/>
            <a:ext cx="3127248" cy="301752"/>
          </a:xfrm>
          <a:prstGeom prst="rect">
            <a:avLst/>
          </a:prstGeom>
          <a:noFill/>
          <a:ln/>
        </p:spPr>
        <p:txBody>
          <a:bodyPr wrap="square" lIns="0" tIns="0" rIns="0" bIns="0" rtlCol="0" anchor="t">
            <a:normAutofit/>
          </a:bodyPr>
          <a:lstStyle/>
          <a:p>
            <a:pPr marL="0" indent="0">
              <a:buNone/>
            </a:pPr>
            <a:r>
              <a:rPr lang="en-US" sz="1600" b="1" dirty="0">
                <a:solidFill>
                  <a:srgbClr val="153B63"/>
                </a:solidFill>
                <a:latin typeface="Aptos" pitchFamily="34" charset="0"/>
                <a:ea typeface="Aptos" pitchFamily="34" charset="-122"/>
                <a:cs typeface="Aptos" pitchFamily="34" charset="-120"/>
              </a:rPr>
              <a:t>Trajetória</a:t>
            </a:r>
            <a:endParaRPr lang="en-US" sz="1600" dirty="0"/>
          </a:p>
        </p:txBody>
      </p:sp>
      <p:sp>
        <p:nvSpPr>
          <p:cNvPr id="12" name="Text 10">
            <a:extLst>
              <a:ext uri="{FF2B5EF4-FFF2-40B4-BE49-F238E27FC236}">
                <a16:creationId xmlns:a16="http://schemas.microsoft.com/office/drawing/2014/main" id="{03EB1E4C-884B-1C0D-3554-B55E065297BE}"/>
              </a:ext>
            </a:extLst>
          </p:cNvPr>
          <p:cNvSpPr/>
          <p:nvPr/>
        </p:nvSpPr>
        <p:spPr>
          <a:xfrm>
            <a:off x="4544568" y="2514600"/>
            <a:ext cx="3108960" cy="1307592"/>
          </a:xfrm>
          <a:prstGeom prst="rect">
            <a:avLst/>
          </a:prstGeom>
          <a:noFill/>
          <a:ln/>
        </p:spPr>
        <p:txBody>
          <a:bodyPr wrap="square" lIns="0" tIns="0" rIns="0" bIns="0" rtlCol="0" anchor="t">
            <a:noAutofit/>
          </a:bodyPr>
          <a:lstStyle/>
          <a:p>
            <a:pPr marL="228600" indent="-228600" algn="just">
              <a:buAutoNum type="arabicPeriod"/>
            </a:pPr>
            <a:r>
              <a:rPr lang="pt-BR" sz="850" dirty="0">
                <a:solidFill>
                  <a:srgbClr val="607184"/>
                </a:solidFill>
                <a:latin typeface="Aptos" pitchFamily="34" charset="0"/>
                <a:ea typeface="Aptos" pitchFamily="34" charset="-122"/>
                <a:cs typeface="Aptos" pitchFamily="34" charset="-120"/>
              </a:rPr>
              <a:t>Lei Municipal 324/1957 - criou o Instituto de Previdência dos Servidores Públicos;</a:t>
            </a:r>
          </a:p>
          <a:p>
            <a:pPr marL="228600" indent="-228600" algn="just">
              <a:buAutoNum type="arabicPeriod"/>
            </a:pPr>
            <a:endParaRPr lang="pt-BR" sz="850" dirty="0">
              <a:solidFill>
                <a:srgbClr val="607184"/>
              </a:solidFill>
              <a:latin typeface="Aptos" pitchFamily="34" charset="0"/>
              <a:ea typeface="Aptos" pitchFamily="34" charset="-122"/>
              <a:cs typeface="Aptos" pitchFamily="34" charset="-120"/>
            </a:endParaRPr>
          </a:p>
          <a:p>
            <a:pPr marL="228600" indent="-228600" algn="just">
              <a:buAutoNum type="arabicPeriod"/>
            </a:pPr>
            <a:r>
              <a:rPr lang="pt-BR" sz="850" dirty="0">
                <a:solidFill>
                  <a:srgbClr val="607184"/>
                </a:solidFill>
                <a:latin typeface="Aptos" pitchFamily="34" charset="0"/>
                <a:ea typeface="Aptos" pitchFamily="34" charset="-122"/>
                <a:cs typeface="Aptos" pitchFamily="34" charset="-120"/>
              </a:rPr>
              <a:t>Lei Municipal 2.735/1999 - transformou o Instituto em Fundo Municipal de Seguridade do Funcionário;</a:t>
            </a:r>
          </a:p>
          <a:p>
            <a:pPr marL="228600" indent="-228600" algn="just">
              <a:buAutoNum type="arabicPeriod"/>
            </a:pPr>
            <a:endParaRPr lang="pt-BR" sz="850" dirty="0">
              <a:solidFill>
                <a:srgbClr val="607184"/>
              </a:solidFill>
              <a:latin typeface="Aptos" pitchFamily="34" charset="0"/>
              <a:ea typeface="Aptos" pitchFamily="34" charset="-122"/>
              <a:cs typeface="Aptos" pitchFamily="34" charset="-120"/>
            </a:endParaRPr>
          </a:p>
          <a:p>
            <a:pPr marL="228600" indent="-228600" algn="just">
              <a:buAutoNum type="arabicPeriod"/>
            </a:pPr>
            <a:r>
              <a:rPr lang="pt-BR" sz="850" dirty="0">
                <a:solidFill>
                  <a:srgbClr val="607184"/>
                </a:solidFill>
                <a:latin typeface="Aptos" pitchFamily="34" charset="0"/>
                <a:ea typeface="Aptos" pitchFamily="34" charset="-122"/>
                <a:cs typeface="Aptos" pitchFamily="34" charset="-120"/>
              </a:rPr>
              <a:t>Lei Municipal 2.906/2001 - organizou o Regime de Previdência Social dos Servidores e criou novamente o Instituto;</a:t>
            </a:r>
          </a:p>
          <a:p>
            <a:pPr marL="228600" indent="-228600" algn="just">
              <a:buAutoNum type="arabicPeriod"/>
            </a:pPr>
            <a:endParaRPr lang="pt-BR" sz="850" dirty="0">
              <a:solidFill>
                <a:srgbClr val="607184"/>
              </a:solidFill>
              <a:latin typeface="Aptos" pitchFamily="34" charset="0"/>
              <a:ea typeface="Aptos" pitchFamily="34" charset="-122"/>
              <a:cs typeface="Aptos" pitchFamily="34" charset="-120"/>
            </a:endParaRPr>
          </a:p>
          <a:p>
            <a:pPr marL="228600" indent="-228600" algn="just">
              <a:buAutoNum type="arabicPeriod"/>
            </a:pPr>
            <a:r>
              <a:rPr lang="pt-BR" sz="850" dirty="0">
                <a:solidFill>
                  <a:srgbClr val="607184"/>
                </a:solidFill>
                <a:latin typeface="Aptos" pitchFamily="34" charset="0"/>
                <a:ea typeface="Aptos" pitchFamily="34" charset="-122"/>
                <a:cs typeface="Aptos" pitchFamily="34" charset="-120"/>
              </a:rPr>
              <a:t>Lei Complementar Municipal 80/2010 - reorganizou o Regime Próprio de Previdência do Município de Olímpia.</a:t>
            </a:r>
            <a:endParaRPr lang="en-US" sz="850" dirty="0"/>
          </a:p>
        </p:txBody>
      </p:sp>
      <p:sp>
        <p:nvSpPr>
          <p:cNvPr id="13" name="Shape 11">
            <a:extLst>
              <a:ext uri="{FF2B5EF4-FFF2-40B4-BE49-F238E27FC236}">
                <a16:creationId xmlns:a16="http://schemas.microsoft.com/office/drawing/2014/main" id="{E665B6A5-0E16-1F86-AF55-65FC0D11A220}"/>
              </a:ext>
            </a:extLst>
          </p:cNvPr>
          <p:cNvSpPr/>
          <p:nvPr/>
        </p:nvSpPr>
        <p:spPr>
          <a:xfrm>
            <a:off x="8046720" y="1920240"/>
            <a:ext cx="3493008" cy="2057400"/>
          </a:xfrm>
          <a:prstGeom prst="rect">
            <a:avLst/>
          </a:prstGeom>
          <a:solidFill>
            <a:srgbClr val="FFFFFF"/>
          </a:solidFill>
          <a:ln w="10160">
            <a:solidFill>
              <a:srgbClr val="D9E0E8"/>
            </a:solidFill>
            <a:prstDash val="solid"/>
          </a:ln>
        </p:spPr>
        <p:txBody>
          <a:bodyPr/>
          <a:lstStyle/>
          <a:p>
            <a:endParaRPr lang="pt-BR"/>
          </a:p>
        </p:txBody>
      </p:sp>
      <p:sp>
        <p:nvSpPr>
          <p:cNvPr id="14" name="Shape 12">
            <a:extLst>
              <a:ext uri="{FF2B5EF4-FFF2-40B4-BE49-F238E27FC236}">
                <a16:creationId xmlns:a16="http://schemas.microsoft.com/office/drawing/2014/main" id="{D6E77B15-B737-5363-6875-1C170524B14C}"/>
              </a:ext>
            </a:extLst>
          </p:cNvPr>
          <p:cNvSpPr/>
          <p:nvPr/>
        </p:nvSpPr>
        <p:spPr>
          <a:xfrm>
            <a:off x="8046720" y="1920240"/>
            <a:ext cx="50292" cy="2057400"/>
          </a:xfrm>
          <a:prstGeom prst="rect">
            <a:avLst/>
          </a:prstGeom>
          <a:solidFill>
            <a:srgbClr val="2C6798"/>
          </a:solidFill>
          <a:ln w="12700">
            <a:solidFill>
              <a:srgbClr val="2C6798">
                <a:alpha val="0"/>
              </a:srgbClr>
            </a:solidFill>
            <a:prstDash val="solid"/>
          </a:ln>
        </p:spPr>
        <p:txBody>
          <a:bodyPr/>
          <a:lstStyle/>
          <a:p>
            <a:endParaRPr lang="pt-BR"/>
          </a:p>
        </p:txBody>
      </p:sp>
      <p:sp>
        <p:nvSpPr>
          <p:cNvPr id="15" name="Text 13">
            <a:extLst>
              <a:ext uri="{FF2B5EF4-FFF2-40B4-BE49-F238E27FC236}">
                <a16:creationId xmlns:a16="http://schemas.microsoft.com/office/drawing/2014/main" id="{39180323-3FE8-21AB-1DE8-1E2478E2CB19}"/>
              </a:ext>
            </a:extLst>
          </p:cNvPr>
          <p:cNvSpPr/>
          <p:nvPr/>
        </p:nvSpPr>
        <p:spPr>
          <a:xfrm>
            <a:off x="8247888" y="2103120"/>
            <a:ext cx="3127248" cy="301752"/>
          </a:xfrm>
          <a:prstGeom prst="rect">
            <a:avLst/>
          </a:prstGeom>
          <a:noFill/>
          <a:ln/>
        </p:spPr>
        <p:txBody>
          <a:bodyPr wrap="square" lIns="0" tIns="0" rIns="0" bIns="0" rtlCol="0" anchor="t">
            <a:normAutofit/>
          </a:bodyPr>
          <a:lstStyle/>
          <a:p>
            <a:pPr marL="0" indent="0">
              <a:buNone/>
            </a:pPr>
            <a:r>
              <a:rPr lang="en-US" sz="1600" b="1" dirty="0">
                <a:solidFill>
                  <a:srgbClr val="153B63"/>
                </a:solidFill>
                <a:latin typeface="Aptos" pitchFamily="34" charset="0"/>
                <a:ea typeface="Aptos" pitchFamily="34" charset="-122"/>
                <a:cs typeface="Aptos" pitchFamily="34" charset="-120"/>
              </a:rPr>
              <a:t>Sustentação</a:t>
            </a:r>
            <a:endParaRPr lang="en-US" sz="1600" dirty="0"/>
          </a:p>
        </p:txBody>
      </p:sp>
      <p:sp>
        <p:nvSpPr>
          <p:cNvPr id="16" name="Text 14">
            <a:extLst>
              <a:ext uri="{FF2B5EF4-FFF2-40B4-BE49-F238E27FC236}">
                <a16:creationId xmlns:a16="http://schemas.microsoft.com/office/drawing/2014/main" id="{0768DABC-29B2-6CA2-60BD-B08E1B038CB7}"/>
              </a:ext>
            </a:extLst>
          </p:cNvPr>
          <p:cNvSpPr/>
          <p:nvPr/>
        </p:nvSpPr>
        <p:spPr>
          <a:xfrm>
            <a:off x="8247888" y="2514600"/>
            <a:ext cx="3108960" cy="1307592"/>
          </a:xfrm>
          <a:prstGeom prst="rect">
            <a:avLst/>
          </a:prstGeom>
          <a:noFill/>
          <a:ln/>
        </p:spPr>
        <p:txBody>
          <a:bodyPr wrap="square" lIns="0" tIns="0" rIns="0" bIns="0" rtlCol="0" anchor="t">
            <a:normAutofit/>
          </a:bodyPr>
          <a:lstStyle/>
          <a:p>
            <a:pPr marL="0" indent="0" algn="just">
              <a:buNone/>
            </a:pPr>
            <a:r>
              <a:rPr lang="en-US" sz="1200" dirty="0">
                <a:solidFill>
                  <a:srgbClr val="607184"/>
                </a:solidFill>
                <a:latin typeface="Aptos" pitchFamily="34" charset="0"/>
                <a:ea typeface="Aptos" pitchFamily="34" charset="-122"/>
                <a:cs typeface="Aptos" pitchFamily="34" charset="-120"/>
              </a:rPr>
              <a:t>Mantido pelas contribuições dos servidores e do Município, com foco na continuidade dos benefícios.</a:t>
            </a:r>
            <a:endParaRPr lang="en-US" sz="1200" dirty="0"/>
          </a:p>
        </p:txBody>
      </p:sp>
      <p:sp>
        <p:nvSpPr>
          <p:cNvPr id="17" name="Shape 15">
            <a:extLst>
              <a:ext uri="{FF2B5EF4-FFF2-40B4-BE49-F238E27FC236}">
                <a16:creationId xmlns:a16="http://schemas.microsoft.com/office/drawing/2014/main" id="{8C3EC883-2AF9-2E00-E77F-C24374B440C5}"/>
              </a:ext>
            </a:extLst>
          </p:cNvPr>
          <p:cNvSpPr/>
          <p:nvPr/>
        </p:nvSpPr>
        <p:spPr>
          <a:xfrm>
            <a:off x="640080" y="4315968"/>
            <a:ext cx="10899648" cy="960120"/>
          </a:xfrm>
          <a:prstGeom prst="rect">
            <a:avLst/>
          </a:prstGeom>
          <a:solidFill>
            <a:srgbClr val="153B63"/>
          </a:solidFill>
          <a:ln w="12700">
            <a:solidFill>
              <a:srgbClr val="153B63">
                <a:alpha val="0"/>
              </a:srgbClr>
            </a:solidFill>
            <a:prstDash val="solid"/>
          </a:ln>
        </p:spPr>
        <p:txBody>
          <a:bodyPr/>
          <a:lstStyle/>
          <a:p>
            <a:endParaRPr lang="pt-BR"/>
          </a:p>
        </p:txBody>
      </p:sp>
      <p:sp>
        <p:nvSpPr>
          <p:cNvPr id="18" name="Text 16">
            <a:extLst>
              <a:ext uri="{FF2B5EF4-FFF2-40B4-BE49-F238E27FC236}">
                <a16:creationId xmlns:a16="http://schemas.microsoft.com/office/drawing/2014/main" id="{7CE358BB-7225-47CB-5D71-28415BB4EAB9}"/>
              </a:ext>
            </a:extLst>
          </p:cNvPr>
          <p:cNvSpPr/>
          <p:nvPr/>
        </p:nvSpPr>
        <p:spPr>
          <a:xfrm>
            <a:off x="868680" y="4535424"/>
            <a:ext cx="2743200" cy="237744"/>
          </a:xfrm>
          <a:prstGeom prst="rect">
            <a:avLst/>
          </a:prstGeom>
          <a:noFill/>
          <a:ln/>
        </p:spPr>
        <p:txBody>
          <a:bodyPr wrap="square" lIns="0" tIns="0" rIns="0" bIns="0" rtlCol="0" anchor="ctr">
            <a:normAutofit/>
          </a:bodyPr>
          <a:lstStyle/>
          <a:p>
            <a:pPr marL="0" indent="0">
              <a:buNone/>
            </a:pPr>
            <a:r>
              <a:rPr lang="en-US" sz="1030" b="1" kern="0" spc="60" dirty="0">
                <a:solidFill>
                  <a:srgbClr val="B7C8D9"/>
                </a:solidFill>
                <a:latin typeface="Aptos" pitchFamily="34" charset="0"/>
                <a:ea typeface="Aptos" pitchFamily="34" charset="-122"/>
                <a:cs typeface="Aptos" pitchFamily="34" charset="-120"/>
              </a:rPr>
              <a:t>GESTÃO PREVIDENCIÁRIA MUNICIPAL</a:t>
            </a:r>
            <a:endParaRPr lang="en-US" sz="1030" dirty="0"/>
          </a:p>
        </p:txBody>
      </p:sp>
      <p:sp>
        <p:nvSpPr>
          <p:cNvPr id="19" name="Text 17">
            <a:extLst>
              <a:ext uri="{FF2B5EF4-FFF2-40B4-BE49-F238E27FC236}">
                <a16:creationId xmlns:a16="http://schemas.microsoft.com/office/drawing/2014/main" id="{A2597FE3-D291-B853-58C7-9EF2DB9E86EB}"/>
              </a:ext>
            </a:extLst>
          </p:cNvPr>
          <p:cNvSpPr/>
          <p:nvPr/>
        </p:nvSpPr>
        <p:spPr>
          <a:xfrm>
            <a:off x="3794760" y="4489704"/>
            <a:ext cx="7452360" cy="347472"/>
          </a:xfrm>
          <a:prstGeom prst="rect">
            <a:avLst/>
          </a:prstGeom>
          <a:noFill/>
          <a:ln/>
        </p:spPr>
        <p:txBody>
          <a:bodyPr wrap="square" lIns="0" tIns="0" rIns="0" bIns="0" rtlCol="0" anchor="ctr">
            <a:normAutofit/>
          </a:bodyPr>
          <a:lstStyle/>
          <a:p>
            <a:pPr marL="0" indent="0">
              <a:buNone/>
            </a:pPr>
            <a:r>
              <a:rPr lang="en-US" sz="1400" b="1" dirty="0">
                <a:solidFill>
                  <a:srgbClr val="FFFFFF"/>
                </a:solidFill>
                <a:latin typeface="Aptos" pitchFamily="34" charset="0"/>
                <a:ea typeface="Aptos" pitchFamily="34" charset="-122"/>
                <a:cs typeface="Aptos" pitchFamily="34" charset="-120"/>
              </a:rPr>
              <a:t>Responsabilidade com os segurados e com o equilíbrio do regime.</a:t>
            </a:r>
            <a:endParaRPr lang="en-US" sz="1400" dirty="0"/>
          </a:p>
        </p:txBody>
      </p:sp>
      <p:sp>
        <p:nvSpPr>
          <p:cNvPr id="25" name="Slide Number Placeholder 0">
            <a:extLst>
              <a:ext uri="{FF2B5EF4-FFF2-40B4-BE49-F238E27FC236}">
                <a16:creationId xmlns:a16="http://schemas.microsoft.com/office/drawing/2014/main" id="{C76E1A73-1264-129A-909B-9B6214C57BB3}"/>
              </a:ext>
            </a:extLst>
          </p:cNvPr>
          <p:cNvSpPr>
            <a:spLocks noGrp="1"/>
          </p:cNvSpPr>
          <p:nvPr>
            <p:ph type="sldNum" sz="quarter" idx="4294967295"/>
          </p:nvPr>
        </p:nvSpPr>
        <p:spPr>
          <a:xfrm>
            <a:off x="8732520" y="62453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788A"/>
                </a:solidFill>
                <a:latin typeface="Aptos"/>
                <a:ea typeface="Aptos"/>
                <a:cs typeface="Aptos"/>
              </a:defRPr>
            </a:lvl1pPr>
          </a:lstStyle>
          <a:p>
            <a:pPr algn="l"/>
            <a:fld id="{F7021451-1387-4CA6-816F-3879F97B5CBC}" type="slidenum">
              <a:rPr lang="en-US" b="0"/>
              <a:t>5</a:t>
            </a:fld>
            <a:endParaRPr lang="en-US"/>
          </a:p>
        </p:txBody>
      </p:sp>
    </p:spTree>
    <p:extLst>
      <p:ext uri="{BB962C8B-B14F-4D97-AF65-F5344CB8AC3E}">
        <p14:creationId xmlns:p14="http://schemas.microsoft.com/office/powerpoint/2010/main" val="248574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66928" y="310896"/>
            <a:ext cx="9144000" cy="201168"/>
          </a:xfrm>
          <a:prstGeom prst="rect">
            <a:avLst/>
          </a:prstGeom>
          <a:noFill/>
          <a:ln/>
        </p:spPr>
        <p:txBody>
          <a:bodyPr wrap="square" lIns="0" tIns="0" rIns="0" bIns="0" rtlCol="0" anchor="ctr">
            <a:normAutofit/>
          </a:bodyPr>
          <a:lstStyle/>
          <a:p>
            <a:pPr marL="0" indent="0">
              <a:buNone/>
            </a:pPr>
            <a:r>
              <a:rPr lang="en-US" sz="900" b="1" kern="0" spc="160" dirty="0">
                <a:solidFill>
                  <a:srgbClr val="117A83"/>
                </a:solidFill>
                <a:latin typeface="Aptos" pitchFamily="34" charset="0"/>
                <a:ea typeface="Aptos" pitchFamily="34" charset="-122"/>
                <a:cs typeface="Aptos" pitchFamily="34" charset="-120"/>
              </a:rPr>
              <a:t>DIRECIONADORES</a:t>
            </a:r>
            <a:endParaRPr lang="en-US" sz="900" dirty="0"/>
          </a:p>
        </p:txBody>
      </p:sp>
      <p:sp>
        <p:nvSpPr>
          <p:cNvPr id="3" name="Text 1"/>
          <p:cNvSpPr/>
          <p:nvPr/>
        </p:nvSpPr>
        <p:spPr>
          <a:xfrm>
            <a:off x="566928" y="658368"/>
            <a:ext cx="10972800" cy="502920"/>
          </a:xfrm>
          <a:prstGeom prst="rect">
            <a:avLst/>
          </a:prstGeom>
          <a:noFill/>
          <a:ln/>
        </p:spPr>
        <p:txBody>
          <a:bodyPr wrap="square" lIns="0" tIns="0" rIns="0" bIns="0" rtlCol="0" anchor="ctr">
            <a:normAutofit/>
          </a:bodyPr>
          <a:lstStyle/>
          <a:p>
            <a:pPr marL="0" indent="0">
              <a:buNone/>
            </a:pPr>
            <a:r>
              <a:rPr lang="en-US" sz="2600" b="1" dirty="0">
                <a:solidFill>
                  <a:srgbClr val="153B63"/>
                </a:solidFill>
                <a:latin typeface="Aptos" pitchFamily="34" charset="0"/>
                <a:ea typeface="Aptos" pitchFamily="34" charset="-122"/>
                <a:cs typeface="Aptos" pitchFamily="34" charset="-120"/>
              </a:rPr>
              <a:t>Missão, visão e valores</a:t>
            </a:r>
            <a:endParaRPr lang="en-US" sz="2600" dirty="0"/>
          </a:p>
        </p:txBody>
      </p:sp>
      <p:sp>
        <p:nvSpPr>
          <p:cNvPr id="4" name="Text 2"/>
          <p:cNvSpPr/>
          <p:nvPr/>
        </p:nvSpPr>
        <p:spPr>
          <a:xfrm>
            <a:off x="585216" y="1225296"/>
            <a:ext cx="10881360" cy="384048"/>
          </a:xfrm>
          <a:prstGeom prst="rect">
            <a:avLst/>
          </a:prstGeom>
          <a:noFill/>
          <a:ln/>
        </p:spPr>
        <p:txBody>
          <a:bodyPr wrap="square" lIns="0" tIns="0" rIns="0" bIns="0" rtlCol="0" anchor="t">
            <a:normAutofit/>
          </a:bodyPr>
          <a:lstStyle/>
          <a:p>
            <a:pPr marL="0" indent="0">
              <a:buNone/>
            </a:pPr>
            <a:r>
              <a:rPr lang="en-US" sz="1150" dirty="0">
                <a:solidFill>
                  <a:srgbClr val="607184"/>
                </a:solidFill>
                <a:latin typeface="Aptos" pitchFamily="34" charset="0"/>
                <a:ea typeface="Aptos" pitchFamily="34" charset="-122"/>
                <a:cs typeface="Aptos" pitchFamily="34" charset="-120"/>
              </a:rPr>
              <a:t>Princípios que orientam a atuação institucional e o relacionamento com os segurados.</a:t>
            </a:r>
            <a:endParaRPr lang="en-US" sz="1150" dirty="0"/>
          </a:p>
        </p:txBody>
      </p:sp>
      <p:sp>
        <p:nvSpPr>
          <p:cNvPr id="5" name="Shape 3"/>
          <p:cNvSpPr/>
          <p:nvPr/>
        </p:nvSpPr>
        <p:spPr>
          <a:xfrm>
            <a:off x="685800" y="1965960"/>
            <a:ext cx="3456432" cy="2971800"/>
          </a:xfrm>
          <a:prstGeom prst="rect">
            <a:avLst/>
          </a:prstGeom>
          <a:solidFill>
            <a:srgbClr val="FFFFFF"/>
          </a:solidFill>
          <a:ln w="10160">
            <a:solidFill>
              <a:srgbClr val="D9E0E8"/>
            </a:solidFill>
            <a:prstDash val="solid"/>
          </a:ln>
        </p:spPr>
        <p:txBody>
          <a:bodyPr/>
          <a:lstStyle/>
          <a:p>
            <a:endParaRPr lang="pt-BR"/>
          </a:p>
        </p:txBody>
      </p:sp>
      <p:sp>
        <p:nvSpPr>
          <p:cNvPr id="6" name="Shape 4"/>
          <p:cNvSpPr/>
          <p:nvPr/>
        </p:nvSpPr>
        <p:spPr>
          <a:xfrm>
            <a:off x="685800" y="1965960"/>
            <a:ext cx="50292" cy="2971800"/>
          </a:xfrm>
          <a:prstGeom prst="rect">
            <a:avLst/>
          </a:prstGeom>
          <a:solidFill>
            <a:srgbClr val="117A83"/>
          </a:solidFill>
          <a:ln w="12700">
            <a:solidFill>
              <a:srgbClr val="117A83">
                <a:alpha val="0"/>
              </a:srgbClr>
            </a:solidFill>
            <a:prstDash val="solid"/>
          </a:ln>
        </p:spPr>
        <p:txBody>
          <a:bodyPr/>
          <a:lstStyle/>
          <a:p>
            <a:endParaRPr lang="pt-BR"/>
          </a:p>
        </p:txBody>
      </p:sp>
      <p:sp>
        <p:nvSpPr>
          <p:cNvPr id="7" name="Text 5"/>
          <p:cNvSpPr/>
          <p:nvPr/>
        </p:nvSpPr>
        <p:spPr>
          <a:xfrm>
            <a:off x="886968" y="2148840"/>
            <a:ext cx="3090672" cy="301752"/>
          </a:xfrm>
          <a:prstGeom prst="rect">
            <a:avLst/>
          </a:prstGeom>
          <a:noFill/>
          <a:ln/>
        </p:spPr>
        <p:txBody>
          <a:bodyPr wrap="square" lIns="0" tIns="0" rIns="0" bIns="0" rtlCol="0" anchor="t">
            <a:normAutofit/>
          </a:bodyPr>
          <a:lstStyle/>
          <a:p>
            <a:pPr marL="0" indent="0">
              <a:buNone/>
            </a:pPr>
            <a:r>
              <a:rPr lang="en-US" sz="1800" b="1" dirty="0">
                <a:solidFill>
                  <a:srgbClr val="153B63"/>
                </a:solidFill>
                <a:latin typeface="Aptos" pitchFamily="34" charset="0"/>
                <a:ea typeface="Aptos" pitchFamily="34" charset="-122"/>
                <a:cs typeface="Aptos" pitchFamily="34" charset="-120"/>
              </a:rPr>
              <a:t>Missão</a:t>
            </a:r>
            <a:endParaRPr lang="en-US" sz="1800" dirty="0"/>
          </a:p>
        </p:txBody>
      </p:sp>
      <p:sp>
        <p:nvSpPr>
          <p:cNvPr id="8" name="Text 6"/>
          <p:cNvSpPr/>
          <p:nvPr/>
        </p:nvSpPr>
        <p:spPr>
          <a:xfrm>
            <a:off x="886968" y="2560320"/>
            <a:ext cx="3072384" cy="2221992"/>
          </a:xfrm>
          <a:prstGeom prst="rect">
            <a:avLst/>
          </a:prstGeom>
          <a:noFill/>
          <a:ln/>
        </p:spPr>
        <p:txBody>
          <a:bodyPr wrap="square" lIns="0" tIns="0" rIns="0" bIns="0" rtlCol="0" anchor="t">
            <a:normAutofit/>
          </a:bodyPr>
          <a:lstStyle/>
          <a:p>
            <a:pPr marL="0" indent="0" algn="just">
              <a:buNone/>
            </a:pPr>
            <a:r>
              <a:rPr lang="en-US" sz="1400" dirty="0">
                <a:solidFill>
                  <a:srgbClr val="607184"/>
                </a:solidFill>
                <a:latin typeface="Aptos" pitchFamily="34" charset="0"/>
                <a:ea typeface="Aptos" pitchFamily="34" charset="-122"/>
                <a:cs typeface="Aptos" pitchFamily="34" charset="-120"/>
              </a:rPr>
              <a:t>Gerir o RPPS de forma humanizada e transparente, </a:t>
            </a:r>
            <a:r>
              <a:rPr lang="en-US" sz="1400" dirty="0" err="1">
                <a:solidFill>
                  <a:srgbClr val="607184"/>
                </a:solidFill>
                <a:latin typeface="Aptos" pitchFamily="34" charset="0"/>
                <a:ea typeface="Aptos" pitchFamily="34" charset="-122"/>
                <a:cs typeface="Aptos" pitchFamily="34" charset="-120"/>
              </a:rPr>
              <a:t>garantindo</a:t>
            </a:r>
            <a:r>
              <a:rPr lang="en-US" sz="1400" dirty="0">
                <a:solidFill>
                  <a:srgbClr val="607184"/>
                </a:solidFill>
                <a:latin typeface="Aptos" pitchFamily="34" charset="0"/>
                <a:ea typeface="Aptos" pitchFamily="34" charset="-122"/>
                <a:cs typeface="Aptos" pitchFamily="34" charset="-120"/>
              </a:rPr>
              <a:t> </a:t>
            </a:r>
            <a:r>
              <a:rPr lang="en-US" sz="1400" dirty="0" err="1">
                <a:solidFill>
                  <a:srgbClr val="607184"/>
                </a:solidFill>
                <a:latin typeface="Aptos" pitchFamily="34" charset="0"/>
                <a:ea typeface="Aptos" pitchFamily="34" charset="-122"/>
                <a:cs typeface="Aptos" pitchFamily="34" charset="-120"/>
              </a:rPr>
              <a:t>os</a:t>
            </a:r>
            <a:r>
              <a:rPr lang="en-US" sz="1400" dirty="0">
                <a:solidFill>
                  <a:srgbClr val="607184"/>
                </a:solidFill>
                <a:latin typeface="Aptos" pitchFamily="34" charset="0"/>
                <a:ea typeface="Aptos" pitchFamily="34" charset="-122"/>
                <a:cs typeface="Aptos" pitchFamily="34" charset="-120"/>
              </a:rPr>
              <a:t> benefícios previstos no plano previdenciário.</a:t>
            </a:r>
            <a:endParaRPr lang="en-US" sz="1400" dirty="0"/>
          </a:p>
        </p:txBody>
      </p:sp>
      <p:sp>
        <p:nvSpPr>
          <p:cNvPr id="9" name="Shape 7"/>
          <p:cNvSpPr/>
          <p:nvPr/>
        </p:nvSpPr>
        <p:spPr>
          <a:xfrm>
            <a:off x="4370832" y="1965960"/>
            <a:ext cx="3456432" cy="2971800"/>
          </a:xfrm>
          <a:prstGeom prst="rect">
            <a:avLst/>
          </a:prstGeom>
          <a:solidFill>
            <a:srgbClr val="FFFFFF"/>
          </a:solidFill>
          <a:ln w="10160">
            <a:solidFill>
              <a:srgbClr val="D9E0E8"/>
            </a:solidFill>
            <a:prstDash val="solid"/>
          </a:ln>
        </p:spPr>
        <p:txBody>
          <a:bodyPr/>
          <a:lstStyle/>
          <a:p>
            <a:endParaRPr lang="pt-BR"/>
          </a:p>
        </p:txBody>
      </p:sp>
      <p:sp>
        <p:nvSpPr>
          <p:cNvPr id="10" name="Shape 8"/>
          <p:cNvSpPr/>
          <p:nvPr/>
        </p:nvSpPr>
        <p:spPr>
          <a:xfrm>
            <a:off x="4370832" y="1965960"/>
            <a:ext cx="50292" cy="2971800"/>
          </a:xfrm>
          <a:prstGeom prst="rect">
            <a:avLst/>
          </a:prstGeom>
          <a:solidFill>
            <a:srgbClr val="D6AA32"/>
          </a:solidFill>
          <a:ln w="12700">
            <a:solidFill>
              <a:srgbClr val="D6AA32">
                <a:alpha val="0"/>
              </a:srgbClr>
            </a:solidFill>
            <a:prstDash val="solid"/>
          </a:ln>
        </p:spPr>
        <p:txBody>
          <a:bodyPr/>
          <a:lstStyle/>
          <a:p>
            <a:endParaRPr lang="pt-BR"/>
          </a:p>
        </p:txBody>
      </p:sp>
      <p:sp>
        <p:nvSpPr>
          <p:cNvPr id="11" name="Text 9"/>
          <p:cNvSpPr/>
          <p:nvPr/>
        </p:nvSpPr>
        <p:spPr>
          <a:xfrm>
            <a:off x="4572000" y="2148840"/>
            <a:ext cx="3090672" cy="301752"/>
          </a:xfrm>
          <a:prstGeom prst="rect">
            <a:avLst/>
          </a:prstGeom>
          <a:noFill/>
          <a:ln/>
        </p:spPr>
        <p:txBody>
          <a:bodyPr wrap="square" lIns="0" tIns="0" rIns="0" bIns="0" rtlCol="0" anchor="t">
            <a:normAutofit/>
          </a:bodyPr>
          <a:lstStyle/>
          <a:p>
            <a:pPr marL="0" indent="0">
              <a:buNone/>
            </a:pPr>
            <a:r>
              <a:rPr lang="en-US" sz="1800" b="1" dirty="0">
                <a:solidFill>
                  <a:srgbClr val="153B63"/>
                </a:solidFill>
                <a:latin typeface="Aptos" pitchFamily="34" charset="0"/>
                <a:ea typeface="Aptos" pitchFamily="34" charset="-122"/>
                <a:cs typeface="Aptos" pitchFamily="34" charset="-120"/>
              </a:rPr>
              <a:t>Visão</a:t>
            </a:r>
            <a:endParaRPr lang="en-US" sz="1800" dirty="0"/>
          </a:p>
        </p:txBody>
      </p:sp>
      <p:sp>
        <p:nvSpPr>
          <p:cNvPr id="12" name="Text 10"/>
          <p:cNvSpPr/>
          <p:nvPr/>
        </p:nvSpPr>
        <p:spPr>
          <a:xfrm>
            <a:off x="4572000" y="2560320"/>
            <a:ext cx="3072384" cy="2221992"/>
          </a:xfrm>
          <a:prstGeom prst="rect">
            <a:avLst/>
          </a:prstGeom>
          <a:noFill/>
          <a:ln/>
        </p:spPr>
        <p:txBody>
          <a:bodyPr wrap="square" lIns="0" tIns="0" rIns="0" bIns="0" rtlCol="0" anchor="t">
            <a:normAutofit/>
          </a:bodyPr>
          <a:lstStyle/>
          <a:p>
            <a:pPr marL="0" indent="0" algn="just">
              <a:buNone/>
            </a:pPr>
            <a:r>
              <a:rPr lang="en-US" sz="1400" dirty="0">
                <a:solidFill>
                  <a:srgbClr val="607184"/>
                </a:solidFill>
                <a:latin typeface="Aptos" pitchFamily="34" charset="0"/>
                <a:ea typeface="Aptos" pitchFamily="34" charset="-122"/>
                <a:cs typeface="Aptos" pitchFamily="34" charset="-120"/>
              </a:rPr>
              <a:t>Ser referência entre as unidades gestoras municipais pela excelência, eficiência, capacidade técnica e transparência.</a:t>
            </a:r>
            <a:endParaRPr lang="en-US" sz="1400" dirty="0"/>
          </a:p>
        </p:txBody>
      </p:sp>
      <p:sp>
        <p:nvSpPr>
          <p:cNvPr id="13" name="Shape 11"/>
          <p:cNvSpPr/>
          <p:nvPr/>
        </p:nvSpPr>
        <p:spPr>
          <a:xfrm>
            <a:off x="8055864" y="1965960"/>
            <a:ext cx="3456432" cy="2971800"/>
          </a:xfrm>
          <a:prstGeom prst="rect">
            <a:avLst/>
          </a:prstGeom>
          <a:solidFill>
            <a:srgbClr val="FFFFFF"/>
          </a:solidFill>
          <a:ln w="10160">
            <a:solidFill>
              <a:srgbClr val="D9E0E8"/>
            </a:solidFill>
            <a:prstDash val="solid"/>
          </a:ln>
        </p:spPr>
        <p:txBody>
          <a:bodyPr/>
          <a:lstStyle/>
          <a:p>
            <a:endParaRPr lang="pt-BR"/>
          </a:p>
        </p:txBody>
      </p:sp>
      <p:sp>
        <p:nvSpPr>
          <p:cNvPr id="14" name="Shape 12"/>
          <p:cNvSpPr/>
          <p:nvPr/>
        </p:nvSpPr>
        <p:spPr>
          <a:xfrm>
            <a:off x="8055864" y="1965960"/>
            <a:ext cx="50292" cy="2971800"/>
          </a:xfrm>
          <a:prstGeom prst="rect">
            <a:avLst/>
          </a:prstGeom>
          <a:solidFill>
            <a:srgbClr val="2C6798"/>
          </a:solidFill>
          <a:ln w="12700">
            <a:solidFill>
              <a:srgbClr val="2C6798">
                <a:alpha val="0"/>
              </a:srgbClr>
            </a:solidFill>
            <a:prstDash val="solid"/>
          </a:ln>
        </p:spPr>
        <p:txBody>
          <a:bodyPr/>
          <a:lstStyle/>
          <a:p>
            <a:endParaRPr lang="pt-BR"/>
          </a:p>
        </p:txBody>
      </p:sp>
      <p:sp>
        <p:nvSpPr>
          <p:cNvPr id="15" name="Text 13"/>
          <p:cNvSpPr/>
          <p:nvPr/>
        </p:nvSpPr>
        <p:spPr>
          <a:xfrm>
            <a:off x="8257032" y="2148840"/>
            <a:ext cx="3090672" cy="301752"/>
          </a:xfrm>
          <a:prstGeom prst="rect">
            <a:avLst/>
          </a:prstGeom>
          <a:noFill/>
          <a:ln/>
        </p:spPr>
        <p:txBody>
          <a:bodyPr wrap="square" lIns="0" tIns="0" rIns="0" bIns="0" rtlCol="0" anchor="t">
            <a:normAutofit/>
          </a:bodyPr>
          <a:lstStyle/>
          <a:p>
            <a:pPr marL="0" indent="0">
              <a:buNone/>
            </a:pPr>
            <a:r>
              <a:rPr lang="en-US" sz="1800" b="1" dirty="0">
                <a:solidFill>
                  <a:srgbClr val="153B63"/>
                </a:solidFill>
                <a:latin typeface="Aptos" pitchFamily="34" charset="0"/>
                <a:ea typeface="Aptos" pitchFamily="34" charset="-122"/>
                <a:cs typeface="Aptos" pitchFamily="34" charset="-120"/>
              </a:rPr>
              <a:t>Valores</a:t>
            </a:r>
            <a:endParaRPr lang="en-US" sz="1800" dirty="0"/>
          </a:p>
        </p:txBody>
      </p:sp>
      <p:sp>
        <p:nvSpPr>
          <p:cNvPr id="16" name="Text 14"/>
          <p:cNvSpPr/>
          <p:nvPr/>
        </p:nvSpPr>
        <p:spPr>
          <a:xfrm>
            <a:off x="8257032" y="2560320"/>
            <a:ext cx="3072384" cy="2221992"/>
          </a:xfrm>
          <a:prstGeom prst="rect">
            <a:avLst/>
          </a:prstGeom>
          <a:noFill/>
          <a:ln/>
        </p:spPr>
        <p:txBody>
          <a:bodyPr wrap="square" lIns="0" tIns="0" rIns="0" bIns="0" rtlCol="0" anchor="t">
            <a:normAutofit/>
          </a:bodyPr>
          <a:lstStyle/>
          <a:p>
            <a:pPr marL="0" indent="0" algn="just">
              <a:buNone/>
            </a:pPr>
            <a:r>
              <a:rPr lang="en-US" sz="1400" dirty="0">
                <a:solidFill>
                  <a:srgbClr val="607184"/>
                </a:solidFill>
                <a:latin typeface="Aptos" pitchFamily="34" charset="0"/>
                <a:ea typeface="Aptos" pitchFamily="34" charset="-122"/>
                <a:cs typeface="Aptos" pitchFamily="34" charset="-120"/>
              </a:rPr>
              <a:t>Respeito e </a:t>
            </a:r>
            <a:r>
              <a:rPr lang="en-US" sz="1400" dirty="0" err="1">
                <a:solidFill>
                  <a:srgbClr val="607184"/>
                </a:solidFill>
                <a:latin typeface="Aptos" pitchFamily="34" charset="0"/>
                <a:ea typeface="Aptos" pitchFamily="34" charset="-122"/>
                <a:cs typeface="Aptos" pitchFamily="34" charset="-120"/>
              </a:rPr>
              <a:t>responsabilidade</a:t>
            </a:r>
            <a:r>
              <a:rPr lang="en-US" sz="1400" dirty="0">
                <a:solidFill>
                  <a:srgbClr val="607184"/>
                </a:solidFill>
                <a:latin typeface="Aptos" pitchFamily="34" charset="0"/>
                <a:ea typeface="Aptos" pitchFamily="34" charset="-122"/>
                <a:cs typeface="Aptos" pitchFamily="34" charset="-120"/>
              </a:rPr>
              <a:t>:</a:t>
            </a:r>
          </a:p>
          <a:p>
            <a:pPr marL="285750" indent="-285750" algn="just">
              <a:buFont typeface="Arial" panose="020B0604020202020204" pitchFamily="34" charset="0"/>
              <a:buChar char="•"/>
            </a:pPr>
            <a:r>
              <a:rPr lang="en-US" sz="1400" dirty="0" err="1">
                <a:solidFill>
                  <a:srgbClr val="607184"/>
                </a:solidFill>
                <a:latin typeface="Aptos" pitchFamily="34" charset="0"/>
                <a:ea typeface="Aptos" pitchFamily="34" charset="-122"/>
                <a:cs typeface="Aptos" pitchFamily="34" charset="-120"/>
              </a:rPr>
              <a:t>ética</a:t>
            </a:r>
            <a:r>
              <a:rPr lang="en-US" sz="1400" dirty="0">
                <a:solidFill>
                  <a:srgbClr val="607184"/>
                </a:solidFill>
                <a:latin typeface="Aptos" pitchFamily="34" charset="0"/>
                <a:ea typeface="Aptos" pitchFamily="34" charset="-122"/>
                <a:cs typeface="Aptos" pitchFamily="34" charset="-120"/>
              </a:rPr>
              <a:t> e </a:t>
            </a:r>
            <a:r>
              <a:rPr lang="en-US" sz="1400" dirty="0" err="1">
                <a:solidFill>
                  <a:srgbClr val="607184"/>
                </a:solidFill>
                <a:latin typeface="Aptos" pitchFamily="34" charset="0"/>
                <a:ea typeface="Aptos" pitchFamily="34" charset="-122"/>
                <a:cs typeface="Aptos" pitchFamily="34" charset="-120"/>
              </a:rPr>
              <a:t>transparência</a:t>
            </a:r>
            <a:r>
              <a:rPr lang="en-US" sz="1400" dirty="0">
                <a:solidFill>
                  <a:srgbClr val="607184"/>
                </a:solidFill>
                <a:latin typeface="Aptos" pitchFamily="34" charset="0"/>
                <a:ea typeface="Aptos" pitchFamily="34" charset="-122"/>
                <a:cs typeface="Aptos" pitchFamily="34" charset="-120"/>
              </a:rPr>
              <a:t>;</a:t>
            </a:r>
          </a:p>
          <a:p>
            <a:pPr marL="285750" indent="-285750" algn="just">
              <a:buFont typeface="Arial" panose="020B0604020202020204" pitchFamily="34" charset="0"/>
              <a:buChar char="•"/>
            </a:pPr>
            <a:r>
              <a:rPr lang="en-US" sz="1400" dirty="0" err="1">
                <a:solidFill>
                  <a:srgbClr val="607184"/>
                </a:solidFill>
                <a:latin typeface="Aptos" pitchFamily="34" charset="0"/>
                <a:ea typeface="Aptos" pitchFamily="34" charset="-122"/>
                <a:cs typeface="Aptos" pitchFamily="34" charset="-120"/>
              </a:rPr>
              <a:t>cooperação</a:t>
            </a:r>
            <a:r>
              <a:rPr lang="en-US" sz="1400" dirty="0">
                <a:solidFill>
                  <a:srgbClr val="607184"/>
                </a:solidFill>
                <a:latin typeface="Aptos" pitchFamily="34" charset="0"/>
                <a:ea typeface="Aptos" pitchFamily="34" charset="-122"/>
                <a:cs typeface="Aptos" pitchFamily="34" charset="-120"/>
              </a:rPr>
              <a:t> e </a:t>
            </a:r>
            <a:r>
              <a:rPr lang="en-US" sz="1400" dirty="0" err="1">
                <a:solidFill>
                  <a:srgbClr val="607184"/>
                </a:solidFill>
                <a:latin typeface="Aptos" pitchFamily="34" charset="0"/>
                <a:ea typeface="Aptos" pitchFamily="34" charset="-122"/>
                <a:cs typeface="Aptos" pitchFamily="34" charset="-120"/>
              </a:rPr>
              <a:t>compromisso</a:t>
            </a:r>
            <a:r>
              <a:rPr lang="en-US" sz="1400" dirty="0">
                <a:solidFill>
                  <a:srgbClr val="607184"/>
                </a:solidFill>
                <a:latin typeface="Aptos" pitchFamily="34" charset="0"/>
                <a:ea typeface="Aptos" pitchFamily="34" charset="-122"/>
                <a:cs typeface="Aptos" pitchFamily="34" charset="-120"/>
              </a:rPr>
              <a:t>;</a:t>
            </a:r>
          </a:p>
          <a:p>
            <a:pPr marL="285750" indent="-285750" algn="just">
              <a:buFont typeface="Arial" panose="020B0604020202020204" pitchFamily="34" charset="0"/>
              <a:buChar char="•"/>
            </a:pPr>
            <a:r>
              <a:rPr lang="en-US" sz="1400" dirty="0" err="1">
                <a:solidFill>
                  <a:srgbClr val="607184"/>
                </a:solidFill>
                <a:latin typeface="Aptos" pitchFamily="34" charset="0"/>
                <a:ea typeface="Aptos" pitchFamily="34" charset="-122"/>
                <a:cs typeface="Aptos" pitchFamily="34" charset="-120"/>
              </a:rPr>
              <a:t>modernidade</a:t>
            </a:r>
            <a:r>
              <a:rPr lang="en-US" sz="1400" dirty="0">
                <a:solidFill>
                  <a:srgbClr val="607184"/>
                </a:solidFill>
                <a:latin typeface="Aptos" pitchFamily="34" charset="0"/>
                <a:ea typeface="Aptos" pitchFamily="34" charset="-122"/>
                <a:cs typeface="Aptos" pitchFamily="34" charset="-120"/>
              </a:rPr>
              <a:t> e sustentabilidade.</a:t>
            </a:r>
            <a:endParaRPr lang="en-US" sz="1400" dirty="0"/>
          </a:p>
        </p:txBody>
      </p:sp>
      <p:sp>
        <p:nvSpPr>
          <p:cNvPr id="25" name="Slide Number Placeholder 0"/>
          <p:cNvSpPr>
            <a:spLocks noGrp="1"/>
          </p:cNvSpPr>
          <p:nvPr>
            <p:ph type="sldNum" sz="quarter" idx="4294967295"/>
          </p:nvPr>
        </p:nvSpPr>
        <p:spPr>
          <a:xfrm>
            <a:off x="8732520" y="624535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68788A"/>
                </a:solidFill>
                <a:latin typeface="Aptos"/>
                <a:ea typeface="Aptos"/>
                <a:cs typeface="Aptos"/>
              </a:defRPr>
            </a:lvl1pPr>
          </a:lstStyle>
          <a:p>
            <a:pPr algn="l"/>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66928" y="310896"/>
            <a:ext cx="9144000" cy="201168"/>
          </a:xfrm>
          <a:prstGeom prst="rect">
            <a:avLst/>
          </a:prstGeom>
          <a:noFill/>
          <a:ln/>
        </p:spPr>
        <p:txBody>
          <a:bodyPr wrap="square" lIns="0" tIns="0" rIns="0" bIns="0" rtlCol="0" anchor="ctr">
            <a:normAutofit/>
          </a:bodyPr>
          <a:lstStyle/>
          <a:p>
            <a:pPr marL="0" indent="0">
              <a:buNone/>
            </a:pPr>
            <a:r>
              <a:rPr lang="en-US" sz="900" b="1" kern="0" spc="160" dirty="0">
                <a:solidFill>
                  <a:srgbClr val="117A83"/>
                </a:solidFill>
                <a:latin typeface="Aptos" pitchFamily="34" charset="0"/>
                <a:ea typeface="Aptos" pitchFamily="34" charset="-122"/>
                <a:cs typeface="Aptos" pitchFamily="34" charset="-120"/>
              </a:rPr>
              <a:t>GOVERNANÇA</a:t>
            </a:r>
            <a:endParaRPr lang="en-US" sz="900" dirty="0"/>
          </a:p>
        </p:txBody>
      </p:sp>
      <p:sp>
        <p:nvSpPr>
          <p:cNvPr id="3" name="Text 1"/>
          <p:cNvSpPr/>
          <p:nvPr/>
        </p:nvSpPr>
        <p:spPr>
          <a:xfrm>
            <a:off x="566928" y="658368"/>
            <a:ext cx="10972800" cy="502920"/>
          </a:xfrm>
          <a:prstGeom prst="rect">
            <a:avLst/>
          </a:prstGeom>
          <a:noFill/>
          <a:ln/>
        </p:spPr>
        <p:txBody>
          <a:bodyPr wrap="square" lIns="0" tIns="0" rIns="0" bIns="0" rtlCol="0" anchor="ctr">
            <a:normAutofit/>
          </a:bodyPr>
          <a:lstStyle/>
          <a:p>
            <a:pPr marL="0" indent="0">
              <a:buNone/>
            </a:pPr>
            <a:r>
              <a:rPr lang="en-US" sz="2600" b="1" dirty="0">
                <a:solidFill>
                  <a:srgbClr val="153B63"/>
                </a:solidFill>
                <a:latin typeface="Aptos" pitchFamily="34" charset="0"/>
                <a:ea typeface="Aptos" pitchFamily="34" charset="-122"/>
                <a:cs typeface="Aptos" pitchFamily="34" charset="-120"/>
              </a:rPr>
              <a:t>Papéis e instâncias de decisão</a:t>
            </a:r>
            <a:endParaRPr lang="en-US" sz="2600" dirty="0"/>
          </a:p>
        </p:txBody>
      </p:sp>
      <p:sp>
        <p:nvSpPr>
          <p:cNvPr id="4" name="Text 2"/>
          <p:cNvSpPr/>
          <p:nvPr/>
        </p:nvSpPr>
        <p:spPr>
          <a:xfrm>
            <a:off x="585216" y="1225296"/>
            <a:ext cx="10881360" cy="384048"/>
          </a:xfrm>
          <a:prstGeom prst="rect">
            <a:avLst/>
          </a:prstGeom>
          <a:noFill/>
          <a:ln/>
        </p:spPr>
        <p:txBody>
          <a:bodyPr wrap="square" lIns="0" tIns="0" rIns="0" bIns="0" rtlCol="0" anchor="t">
            <a:normAutofit/>
          </a:bodyPr>
          <a:lstStyle/>
          <a:p>
            <a:pPr marL="0" indent="0">
              <a:buNone/>
            </a:pPr>
            <a:r>
              <a:rPr lang="en-US" sz="1150" dirty="0">
                <a:solidFill>
                  <a:srgbClr val="607184"/>
                </a:solidFill>
                <a:latin typeface="Aptos" pitchFamily="34" charset="0"/>
                <a:ea typeface="Aptos" pitchFamily="34" charset="-122"/>
                <a:cs typeface="Aptos" pitchFamily="34" charset="-120"/>
              </a:rPr>
              <a:t>A gestão combina execução administrativa, deliberação, fiscalização e suporte técnico.</a:t>
            </a:r>
            <a:endParaRPr lang="en-US" sz="1150" dirty="0"/>
          </a:p>
        </p:txBody>
      </p:sp>
      <p:sp>
        <p:nvSpPr>
          <p:cNvPr id="5" name="Shape 3"/>
          <p:cNvSpPr/>
          <p:nvPr/>
        </p:nvSpPr>
        <p:spPr>
          <a:xfrm>
            <a:off x="685800" y="1874520"/>
            <a:ext cx="5230368" cy="1325880"/>
          </a:xfrm>
          <a:prstGeom prst="rect">
            <a:avLst/>
          </a:prstGeom>
          <a:solidFill>
            <a:srgbClr val="FFFFFF"/>
          </a:solidFill>
          <a:ln w="10160">
            <a:solidFill>
              <a:srgbClr val="D9E0E8"/>
            </a:solidFill>
            <a:prstDash val="solid"/>
          </a:ln>
        </p:spPr>
        <p:txBody>
          <a:bodyPr/>
          <a:lstStyle/>
          <a:p>
            <a:endParaRPr lang="pt-BR"/>
          </a:p>
        </p:txBody>
      </p:sp>
      <p:sp>
        <p:nvSpPr>
          <p:cNvPr id="6" name="Shape 4"/>
          <p:cNvSpPr/>
          <p:nvPr/>
        </p:nvSpPr>
        <p:spPr>
          <a:xfrm>
            <a:off x="685800" y="1874520"/>
            <a:ext cx="50292" cy="1325880"/>
          </a:xfrm>
          <a:prstGeom prst="rect">
            <a:avLst/>
          </a:prstGeom>
          <a:solidFill>
            <a:srgbClr val="117A83"/>
          </a:solidFill>
          <a:ln w="12700">
            <a:solidFill>
              <a:srgbClr val="117A83">
                <a:alpha val="0"/>
              </a:srgbClr>
            </a:solidFill>
            <a:prstDash val="solid"/>
          </a:ln>
        </p:spPr>
        <p:txBody>
          <a:bodyPr/>
          <a:lstStyle/>
          <a:p>
            <a:endParaRPr lang="pt-BR"/>
          </a:p>
        </p:txBody>
      </p:sp>
      <p:sp>
        <p:nvSpPr>
          <p:cNvPr id="7" name="Text 5"/>
          <p:cNvSpPr/>
          <p:nvPr/>
        </p:nvSpPr>
        <p:spPr>
          <a:xfrm>
            <a:off x="886968" y="2057400"/>
            <a:ext cx="4864608" cy="301752"/>
          </a:xfrm>
          <a:prstGeom prst="rect">
            <a:avLst/>
          </a:prstGeom>
          <a:noFill/>
          <a:ln/>
        </p:spPr>
        <p:txBody>
          <a:bodyPr wrap="square" lIns="0" tIns="0" rIns="0" bIns="0" rtlCol="0" anchor="t">
            <a:normAutofit/>
          </a:bodyPr>
          <a:lstStyle/>
          <a:p>
            <a:pPr marL="0" indent="0">
              <a:buNone/>
            </a:pPr>
            <a:r>
              <a:rPr lang="en-US" sz="1500" b="1" dirty="0">
                <a:solidFill>
                  <a:srgbClr val="153B63"/>
                </a:solidFill>
                <a:latin typeface="Aptos" pitchFamily="34" charset="0"/>
                <a:ea typeface="Aptos" pitchFamily="34" charset="-122"/>
                <a:cs typeface="Aptos" pitchFamily="34" charset="-120"/>
              </a:rPr>
              <a:t>Diretoria Executiva</a:t>
            </a:r>
            <a:endParaRPr lang="en-US" sz="1500" dirty="0"/>
          </a:p>
        </p:txBody>
      </p:sp>
      <p:sp>
        <p:nvSpPr>
          <p:cNvPr id="8" name="Text 6"/>
          <p:cNvSpPr/>
          <p:nvPr/>
        </p:nvSpPr>
        <p:spPr>
          <a:xfrm>
            <a:off x="886968" y="2468880"/>
            <a:ext cx="4846320" cy="576072"/>
          </a:xfrm>
          <a:prstGeom prst="rect">
            <a:avLst/>
          </a:prstGeom>
          <a:noFill/>
          <a:ln/>
        </p:spPr>
        <p:txBody>
          <a:bodyPr wrap="square" lIns="0" tIns="0" rIns="0" bIns="0" rtlCol="0" anchor="t">
            <a:normAutofit/>
          </a:bodyPr>
          <a:lstStyle/>
          <a:p>
            <a:pPr marL="0" indent="0">
              <a:buNone/>
            </a:pPr>
            <a:r>
              <a:rPr lang="en-US" sz="1120" dirty="0">
                <a:solidFill>
                  <a:srgbClr val="607184"/>
                </a:solidFill>
                <a:latin typeface="Aptos" pitchFamily="34" charset="0"/>
                <a:ea typeface="Aptos" pitchFamily="34" charset="-122"/>
                <a:cs typeface="Aptos" pitchFamily="34" charset="-120"/>
              </a:rPr>
              <a:t>Administra e executa as atividades previdenciárias, financeiras e patrimoniais.</a:t>
            </a:r>
            <a:endParaRPr lang="en-US" sz="1120" dirty="0"/>
          </a:p>
        </p:txBody>
      </p:sp>
      <p:sp>
        <p:nvSpPr>
          <p:cNvPr id="9" name="Shape 7"/>
          <p:cNvSpPr/>
          <p:nvPr/>
        </p:nvSpPr>
        <p:spPr>
          <a:xfrm>
            <a:off x="6291072" y="1874520"/>
            <a:ext cx="5230368" cy="1325880"/>
          </a:xfrm>
          <a:prstGeom prst="rect">
            <a:avLst/>
          </a:prstGeom>
          <a:solidFill>
            <a:srgbClr val="FFFFFF"/>
          </a:solidFill>
          <a:ln w="10160">
            <a:solidFill>
              <a:srgbClr val="D9E0E8"/>
            </a:solidFill>
            <a:prstDash val="solid"/>
          </a:ln>
        </p:spPr>
        <p:txBody>
          <a:bodyPr/>
          <a:lstStyle/>
          <a:p>
            <a:endParaRPr lang="pt-BR"/>
          </a:p>
        </p:txBody>
      </p:sp>
      <p:sp>
        <p:nvSpPr>
          <p:cNvPr id="10" name="Shape 8"/>
          <p:cNvSpPr/>
          <p:nvPr/>
        </p:nvSpPr>
        <p:spPr>
          <a:xfrm>
            <a:off x="6291072" y="1874520"/>
            <a:ext cx="50292" cy="1325880"/>
          </a:xfrm>
          <a:prstGeom prst="rect">
            <a:avLst/>
          </a:prstGeom>
          <a:solidFill>
            <a:srgbClr val="D6AA32"/>
          </a:solidFill>
          <a:ln w="12700">
            <a:solidFill>
              <a:srgbClr val="D6AA32">
                <a:alpha val="0"/>
              </a:srgbClr>
            </a:solidFill>
            <a:prstDash val="solid"/>
          </a:ln>
        </p:spPr>
        <p:txBody>
          <a:bodyPr/>
          <a:lstStyle/>
          <a:p>
            <a:endParaRPr lang="pt-BR"/>
          </a:p>
        </p:txBody>
      </p:sp>
      <p:sp>
        <p:nvSpPr>
          <p:cNvPr id="11" name="Text 9"/>
          <p:cNvSpPr/>
          <p:nvPr/>
        </p:nvSpPr>
        <p:spPr>
          <a:xfrm>
            <a:off x="6492240" y="2057400"/>
            <a:ext cx="4864608" cy="301752"/>
          </a:xfrm>
          <a:prstGeom prst="rect">
            <a:avLst/>
          </a:prstGeom>
          <a:noFill/>
          <a:ln/>
        </p:spPr>
        <p:txBody>
          <a:bodyPr wrap="square" lIns="0" tIns="0" rIns="0" bIns="0" rtlCol="0" anchor="t">
            <a:normAutofit/>
          </a:bodyPr>
          <a:lstStyle/>
          <a:p>
            <a:pPr marL="0" indent="0">
              <a:buNone/>
            </a:pPr>
            <a:r>
              <a:rPr lang="en-US" sz="1500" b="1" dirty="0">
                <a:solidFill>
                  <a:srgbClr val="153B63"/>
                </a:solidFill>
                <a:latin typeface="Aptos" pitchFamily="34" charset="0"/>
                <a:ea typeface="Aptos" pitchFamily="34" charset="-122"/>
                <a:cs typeface="Aptos" pitchFamily="34" charset="-120"/>
              </a:rPr>
              <a:t>Conselho de Administração</a:t>
            </a:r>
            <a:endParaRPr lang="en-US" sz="1500" dirty="0"/>
          </a:p>
        </p:txBody>
      </p:sp>
      <p:sp>
        <p:nvSpPr>
          <p:cNvPr id="12" name="Text 10"/>
          <p:cNvSpPr/>
          <p:nvPr/>
        </p:nvSpPr>
        <p:spPr>
          <a:xfrm>
            <a:off x="6492240" y="2468880"/>
            <a:ext cx="4846320" cy="576072"/>
          </a:xfrm>
          <a:prstGeom prst="rect">
            <a:avLst/>
          </a:prstGeom>
          <a:noFill/>
          <a:ln/>
        </p:spPr>
        <p:txBody>
          <a:bodyPr wrap="square" lIns="0" tIns="0" rIns="0" bIns="0" rtlCol="0" anchor="t">
            <a:normAutofit/>
          </a:bodyPr>
          <a:lstStyle/>
          <a:p>
            <a:pPr marL="0" indent="0">
              <a:buNone/>
            </a:pPr>
            <a:r>
              <a:rPr lang="en-US" sz="1120" dirty="0">
                <a:solidFill>
                  <a:srgbClr val="607184"/>
                </a:solidFill>
                <a:latin typeface="Aptos" pitchFamily="34" charset="0"/>
                <a:ea typeface="Aptos" pitchFamily="34" charset="-122"/>
                <a:cs typeface="Aptos" pitchFamily="34" charset="-120"/>
              </a:rPr>
              <a:t>Define diretrizes e delibera sobre a gestão e o plano de benefícios.</a:t>
            </a:r>
            <a:endParaRPr lang="en-US" sz="1120" dirty="0"/>
          </a:p>
        </p:txBody>
      </p:sp>
      <p:sp>
        <p:nvSpPr>
          <p:cNvPr id="13" name="Shape 11"/>
          <p:cNvSpPr/>
          <p:nvPr/>
        </p:nvSpPr>
        <p:spPr>
          <a:xfrm>
            <a:off x="685800" y="3493008"/>
            <a:ext cx="5230368" cy="1325880"/>
          </a:xfrm>
          <a:prstGeom prst="rect">
            <a:avLst/>
          </a:prstGeom>
          <a:solidFill>
            <a:srgbClr val="FFFFFF"/>
          </a:solidFill>
          <a:ln w="10160">
            <a:solidFill>
              <a:srgbClr val="D9E0E8"/>
            </a:solidFill>
            <a:prstDash val="solid"/>
          </a:ln>
        </p:spPr>
        <p:txBody>
          <a:bodyPr/>
          <a:lstStyle/>
          <a:p>
            <a:endParaRPr lang="pt-BR"/>
          </a:p>
        </p:txBody>
      </p:sp>
      <p:sp>
        <p:nvSpPr>
          <p:cNvPr id="14" name="Shape 12"/>
          <p:cNvSpPr/>
          <p:nvPr/>
        </p:nvSpPr>
        <p:spPr>
          <a:xfrm>
            <a:off x="685800" y="3493008"/>
            <a:ext cx="50292" cy="1325880"/>
          </a:xfrm>
          <a:prstGeom prst="rect">
            <a:avLst/>
          </a:prstGeom>
          <a:solidFill>
            <a:srgbClr val="2C6798"/>
          </a:solidFill>
          <a:ln w="12700">
            <a:solidFill>
              <a:srgbClr val="2C6798">
                <a:alpha val="0"/>
              </a:srgbClr>
            </a:solidFill>
            <a:prstDash val="solid"/>
          </a:ln>
        </p:spPr>
        <p:txBody>
          <a:bodyPr/>
          <a:lstStyle/>
          <a:p>
            <a:endParaRPr lang="pt-BR"/>
          </a:p>
        </p:txBody>
      </p:sp>
      <p:sp>
        <p:nvSpPr>
          <p:cNvPr id="15" name="Text 13"/>
          <p:cNvSpPr/>
          <p:nvPr/>
        </p:nvSpPr>
        <p:spPr>
          <a:xfrm>
            <a:off x="886968" y="3675888"/>
            <a:ext cx="4864608" cy="301752"/>
          </a:xfrm>
          <a:prstGeom prst="rect">
            <a:avLst/>
          </a:prstGeom>
          <a:noFill/>
          <a:ln/>
        </p:spPr>
        <p:txBody>
          <a:bodyPr wrap="square" lIns="0" tIns="0" rIns="0" bIns="0" rtlCol="0" anchor="t">
            <a:normAutofit/>
          </a:bodyPr>
          <a:lstStyle/>
          <a:p>
            <a:pPr marL="0" indent="0">
              <a:buNone/>
            </a:pPr>
            <a:r>
              <a:rPr lang="en-US" sz="1500" b="1" dirty="0">
                <a:solidFill>
                  <a:srgbClr val="153B63"/>
                </a:solidFill>
                <a:latin typeface="Aptos" pitchFamily="34" charset="0"/>
                <a:ea typeface="Aptos" pitchFamily="34" charset="-122"/>
                <a:cs typeface="Aptos" pitchFamily="34" charset="-120"/>
              </a:rPr>
              <a:t>Conselho Fiscal</a:t>
            </a:r>
            <a:endParaRPr lang="en-US" sz="1500" dirty="0"/>
          </a:p>
        </p:txBody>
      </p:sp>
      <p:sp>
        <p:nvSpPr>
          <p:cNvPr id="16" name="Text 14"/>
          <p:cNvSpPr/>
          <p:nvPr/>
        </p:nvSpPr>
        <p:spPr>
          <a:xfrm>
            <a:off x="886968" y="4087368"/>
            <a:ext cx="4846320" cy="576072"/>
          </a:xfrm>
          <a:prstGeom prst="rect">
            <a:avLst/>
          </a:prstGeom>
          <a:noFill/>
          <a:ln/>
        </p:spPr>
        <p:txBody>
          <a:bodyPr wrap="square" lIns="0" tIns="0" rIns="0" bIns="0" rtlCol="0" anchor="t">
            <a:normAutofit/>
          </a:bodyPr>
          <a:lstStyle/>
          <a:p>
            <a:pPr marL="0" indent="0">
              <a:buNone/>
            </a:pPr>
            <a:r>
              <a:rPr lang="en-US" sz="1120" dirty="0">
                <a:solidFill>
                  <a:srgbClr val="607184"/>
                </a:solidFill>
                <a:latin typeface="Aptos" pitchFamily="34" charset="0"/>
                <a:ea typeface="Aptos" pitchFamily="34" charset="-122"/>
                <a:cs typeface="Aptos" pitchFamily="34" charset="-120"/>
              </a:rPr>
              <a:t>Acompanha a gestão e verifica o cumprimento das obrigações legais.</a:t>
            </a:r>
            <a:endParaRPr lang="en-US" sz="1120" dirty="0"/>
          </a:p>
        </p:txBody>
      </p:sp>
      <p:sp>
        <p:nvSpPr>
          <p:cNvPr id="17" name="Shape 15"/>
          <p:cNvSpPr/>
          <p:nvPr/>
        </p:nvSpPr>
        <p:spPr>
          <a:xfrm>
            <a:off x="6291072" y="3493008"/>
            <a:ext cx="5230368" cy="1325880"/>
          </a:xfrm>
          <a:prstGeom prst="rect">
            <a:avLst/>
          </a:prstGeom>
          <a:solidFill>
            <a:srgbClr val="FFFFFF"/>
          </a:solidFill>
          <a:ln w="10160">
            <a:solidFill>
              <a:srgbClr val="D9E0E8"/>
            </a:solidFill>
            <a:prstDash val="solid"/>
          </a:ln>
        </p:spPr>
        <p:txBody>
          <a:bodyPr/>
          <a:lstStyle/>
          <a:p>
            <a:endParaRPr lang="pt-BR"/>
          </a:p>
        </p:txBody>
      </p:sp>
      <p:sp>
        <p:nvSpPr>
          <p:cNvPr id="18" name="Shape 16"/>
          <p:cNvSpPr/>
          <p:nvPr/>
        </p:nvSpPr>
        <p:spPr>
          <a:xfrm>
            <a:off x="6291072" y="3493008"/>
            <a:ext cx="50292" cy="1325880"/>
          </a:xfrm>
          <a:prstGeom prst="rect">
            <a:avLst/>
          </a:prstGeom>
          <a:solidFill>
            <a:srgbClr val="26836F"/>
          </a:solidFill>
          <a:ln w="12700">
            <a:solidFill>
              <a:srgbClr val="26836F">
                <a:alpha val="0"/>
              </a:srgbClr>
            </a:solidFill>
            <a:prstDash val="solid"/>
          </a:ln>
        </p:spPr>
        <p:txBody>
          <a:bodyPr/>
          <a:lstStyle/>
          <a:p>
            <a:endParaRPr lang="pt-BR"/>
          </a:p>
        </p:txBody>
      </p:sp>
      <p:sp>
        <p:nvSpPr>
          <p:cNvPr id="19" name="Text 17"/>
          <p:cNvSpPr/>
          <p:nvPr/>
        </p:nvSpPr>
        <p:spPr>
          <a:xfrm>
            <a:off x="6492240" y="3675888"/>
            <a:ext cx="4864608" cy="301752"/>
          </a:xfrm>
          <a:prstGeom prst="rect">
            <a:avLst/>
          </a:prstGeom>
          <a:noFill/>
          <a:ln/>
        </p:spPr>
        <p:txBody>
          <a:bodyPr wrap="square" lIns="0" tIns="0" rIns="0" bIns="0" rtlCol="0" anchor="t">
            <a:normAutofit/>
          </a:bodyPr>
          <a:lstStyle/>
          <a:p>
            <a:pPr marL="0" indent="0">
              <a:buNone/>
            </a:pPr>
            <a:r>
              <a:rPr lang="en-US" sz="1500" b="1" dirty="0">
                <a:solidFill>
                  <a:srgbClr val="153B63"/>
                </a:solidFill>
                <a:latin typeface="Aptos" pitchFamily="34" charset="0"/>
                <a:ea typeface="Aptos" pitchFamily="34" charset="-122"/>
                <a:cs typeface="Aptos" pitchFamily="34" charset="-120"/>
              </a:rPr>
              <a:t>Comitê de Investimentos</a:t>
            </a:r>
            <a:endParaRPr lang="en-US" sz="1500" dirty="0"/>
          </a:p>
        </p:txBody>
      </p:sp>
      <p:sp>
        <p:nvSpPr>
          <p:cNvPr id="20" name="Text 18"/>
          <p:cNvSpPr/>
          <p:nvPr/>
        </p:nvSpPr>
        <p:spPr>
          <a:xfrm>
            <a:off x="6492240" y="4087368"/>
            <a:ext cx="4846320" cy="576072"/>
          </a:xfrm>
          <a:prstGeom prst="rect">
            <a:avLst/>
          </a:prstGeom>
          <a:noFill/>
          <a:ln/>
        </p:spPr>
        <p:txBody>
          <a:bodyPr wrap="square" lIns="0" tIns="0" rIns="0" bIns="0" rtlCol="0" anchor="t">
            <a:normAutofit/>
          </a:bodyPr>
          <a:lstStyle/>
          <a:p>
            <a:pPr marL="0" indent="0">
              <a:buNone/>
            </a:pPr>
            <a:r>
              <a:rPr lang="en-US" sz="1120" dirty="0">
                <a:solidFill>
                  <a:srgbClr val="607184"/>
                </a:solidFill>
                <a:latin typeface="Aptos" pitchFamily="34" charset="0"/>
                <a:ea typeface="Aptos" pitchFamily="34" charset="-122"/>
                <a:cs typeface="Aptos" pitchFamily="34" charset="-120"/>
              </a:rPr>
              <a:t>Apoia tecnicamente a formulação e o monitoramento da política de investimentos.</a:t>
            </a:r>
            <a:endParaRPr lang="en-US" sz="1120" dirty="0"/>
          </a:p>
        </p:txBody>
      </p:sp>
      <p:sp>
        <p:nvSpPr>
          <p:cNvPr id="21" name="Text 19"/>
          <p:cNvSpPr/>
          <p:nvPr/>
        </p:nvSpPr>
        <p:spPr>
          <a:xfrm>
            <a:off x="713232" y="5330952"/>
            <a:ext cx="10789920" cy="274320"/>
          </a:xfrm>
          <a:prstGeom prst="rect">
            <a:avLst/>
          </a:prstGeom>
          <a:noFill/>
          <a:ln/>
        </p:spPr>
        <p:txBody>
          <a:bodyPr wrap="square" lIns="0" tIns="0" rIns="0" bIns="0" rtlCol="0" anchor="ctr">
            <a:normAutofit/>
          </a:bodyPr>
          <a:lstStyle/>
          <a:p>
            <a:pPr marL="0" indent="0">
              <a:buNone/>
            </a:pPr>
            <a:r>
              <a:rPr lang="en-US" sz="1100" i="1" dirty="0">
                <a:solidFill>
                  <a:srgbClr val="607184"/>
                </a:solidFill>
                <a:latin typeface="Aptos" pitchFamily="34" charset="0"/>
                <a:ea typeface="Aptos" pitchFamily="34" charset="-122"/>
                <a:cs typeface="Aptos" pitchFamily="34" charset="-120"/>
              </a:rPr>
              <a:t>A estrutura administrativa completa está disponível para consulta no portal oficial.</a:t>
            </a:r>
            <a:endParaRPr lang="en-US" sz="1100" dirty="0"/>
          </a:p>
        </p:txBody>
      </p:sp>
      <p:sp>
        <p:nvSpPr>
          <p:cNvPr id="25" name="Slide Number Placeholder 0"/>
          <p:cNvSpPr>
            <a:spLocks noGrp="1"/>
          </p:cNvSpPr>
          <p:nvPr>
            <p:ph type="sldNum" sz="quarter" idx="4294967295"/>
          </p:nvPr>
        </p:nvSpPr>
        <p:spPr>
          <a:xfrm>
            <a:off x="8732520" y="624535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68788A"/>
                </a:solidFill>
                <a:latin typeface="Aptos"/>
                <a:ea typeface="Aptos"/>
                <a:cs typeface="Aptos"/>
              </a:defRPr>
            </a:lvl1pPr>
          </a:lstStyle>
          <a:p>
            <a:pPr algn="l"/>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66928" y="310896"/>
            <a:ext cx="9144000" cy="201168"/>
          </a:xfrm>
          <a:prstGeom prst="rect">
            <a:avLst/>
          </a:prstGeom>
          <a:noFill/>
          <a:ln/>
        </p:spPr>
        <p:txBody>
          <a:bodyPr wrap="square" lIns="0" tIns="0" rIns="0" bIns="0" rtlCol="0" anchor="ctr">
            <a:normAutofit/>
          </a:bodyPr>
          <a:lstStyle/>
          <a:p>
            <a:pPr marL="0" indent="0">
              <a:buNone/>
            </a:pPr>
            <a:r>
              <a:rPr lang="en-US" sz="900" b="1" kern="0" spc="160" dirty="0">
                <a:solidFill>
                  <a:srgbClr val="117A83"/>
                </a:solidFill>
                <a:latin typeface="Aptos" pitchFamily="34" charset="0"/>
                <a:ea typeface="Aptos" pitchFamily="34" charset="-122"/>
                <a:cs typeface="Aptos" pitchFamily="34" charset="-120"/>
              </a:rPr>
              <a:t>REQUISITOS E RESPONSABILIDADES</a:t>
            </a:r>
            <a:endParaRPr lang="en-US" sz="900" dirty="0"/>
          </a:p>
        </p:txBody>
      </p:sp>
      <p:sp>
        <p:nvSpPr>
          <p:cNvPr id="3" name="Text 1"/>
          <p:cNvSpPr/>
          <p:nvPr/>
        </p:nvSpPr>
        <p:spPr>
          <a:xfrm>
            <a:off x="566928" y="658368"/>
            <a:ext cx="10972800" cy="502920"/>
          </a:xfrm>
          <a:prstGeom prst="rect">
            <a:avLst/>
          </a:prstGeom>
          <a:noFill/>
          <a:ln/>
        </p:spPr>
        <p:txBody>
          <a:bodyPr wrap="square" lIns="0" tIns="0" rIns="0" bIns="0" rtlCol="0" anchor="ctr">
            <a:normAutofit/>
          </a:bodyPr>
          <a:lstStyle/>
          <a:p>
            <a:pPr marL="0" indent="0">
              <a:buNone/>
            </a:pPr>
            <a:r>
              <a:rPr lang="en-US" sz="2600" b="1" dirty="0">
                <a:solidFill>
                  <a:srgbClr val="153B63"/>
                </a:solidFill>
                <a:latin typeface="Aptos" pitchFamily="34" charset="0"/>
                <a:ea typeface="Aptos" pitchFamily="34" charset="-122"/>
                <a:cs typeface="Aptos" pitchFamily="34" charset="-120"/>
              </a:rPr>
              <a:t>Dirigentes: atribuições e requisitos</a:t>
            </a:r>
            <a:endParaRPr lang="en-US" sz="2600" dirty="0"/>
          </a:p>
        </p:txBody>
      </p:sp>
      <p:sp>
        <p:nvSpPr>
          <p:cNvPr id="4" name="Text 2"/>
          <p:cNvSpPr/>
          <p:nvPr/>
        </p:nvSpPr>
        <p:spPr>
          <a:xfrm>
            <a:off x="585216" y="1225296"/>
            <a:ext cx="10881360" cy="384048"/>
          </a:xfrm>
          <a:prstGeom prst="rect">
            <a:avLst/>
          </a:prstGeom>
          <a:noFill/>
          <a:ln/>
        </p:spPr>
        <p:txBody>
          <a:bodyPr wrap="square" lIns="0" tIns="0" rIns="0" bIns="0" rtlCol="0" anchor="t">
            <a:normAutofit/>
          </a:bodyPr>
          <a:lstStyle/>
          <a:p>
            <a:pPr marL="0" indent="0">
              <a:buNone/>
            </a:pPr>
            <a:r>
              <a:rPr lang="en-US" sz="1150" dirty="0">
                <a:solidFill>
                  <a:srgbClr val="607184"/>
                </a:solidFill>
                <a:latin typeface="Aptos" pitchFamily="34" charset="0"/>
                <a:ea typeface="Aptos" pitchFamily="34" charset="-122"/>
                <a:cs typeface="Aptos" pitchFamily="34" charset="-120"/>
              </a:rPr>
              <a:t>Resumo das funções de direção e das condições indicadas na Lei Complementar Municipal nº 80/2010.</a:t>
            </a:r>
            <a:endParaRPr lang="en-US" sz="1150" dirty="0"/>
          </a:p>
        </p:txBody>
      </p:sp>
      <p:sp>
        <p:nvSpPr>
          <p:cNvPr id="5" name="Shape 3"/>
          <p:cNvSpPr/>
          <p:nvPr/>
        </p:nvSpPr>
        <p:spPr>
          <a:xfrm>
            <a:off x="685800" y="1874520"/>
            <a:ext cx="5230368" cy="1325880"/>
          </a:xfrm>
          <a:prstGeom prst="rect">
            <a:avLst/>
          </a:prstGeom>
          <a:solidFill>
            <a:srgbClr val="FFFFFF"/>
          </a:solidFill>
          <a:ln w="10160">
            <a:solidFill>
              <a:srgbClr val="D9E0E8"/>
            </a:solidFill>
            <a:prstDash val="solid"/>
          </a:ln>
        </p:spPr>
        <p:txBody>
          <a:bodyPr/>
          <a:lstStyle/>
          <a:p>
            <a:endParaRPr lang="pt-BR"/>
          </a:p>
        </p:txBody>
      </p:sp>
      <p:sp>
        <p:nvSpPr>
          <p:cNvPr id="6" name="Shape 4"/>
          <p:cNvSpPr/>
          <p:nvPr/>
        </p:nvSpPr>
        <p:spPr>
          <a:xfrm>
            <a:off x="685800" y="1874520"/>
            <a:ext cx="50292" cy="1325880"/>
          </a:xfrm>
          <a:prstGeom prst="rect">
            <a:avLst/>
          </a:prstGeom>
          <a:solidFill>
            <a:srgbClr val="117A83"/>
          </a:solidFill>
          <a:ln w="12700">
            <a:solidFill>
              <a:srgbClr val="117A83">
                <a:alpha val="0"/>
              </a:srgbClr>
            </a:solidFill>
            <a:prstDash val="solid"/>
          </a:ln>
        </p:spPr>
        <p:txBody>
          <a:bodyPr/>
          <a:lstStyle/>
          <a:p>
            <a:endParaRPr lang="pt-BR"/>
          </a:p>
        </p:txBody>
      </p:sp>
      <p:sp>
        <p:nvSpPr>
          <p:cNvPr id="7" name="Text 5"/>
          <p:cNvSpPr/>
          <p:nvPr/>
        </p:nvSpPr>
        <p:spPr>
          <a:xfrm>
            <a:off x="886968" y="2057400"/>
            <a:ext cx="4864608" cy="301752"/>
          </a:xfrm>
          <a:prstGeom prst="rect">
            <a:avLst/>
          </a:prstGeom>
          <a:noFill/>
          <a:ln/>
        </p:spPr>
        <p:txBody>
          <a:bodyPr wrap="square" lIns="0" tIns="0" rIns="0" bIns="0" rtlCol="0" anchor="t">
            <a:normAutofit/>
          </a:bodyPr>
          <a:lstStyle/>
          <a:p>
            <a:pPr marL="0" indent="0">
              <a:buNone/>
            </a:pPr>
            <a:r>
              <a:rPr lang="en-US" sz="1500" b="1" dirty="0">
                <a:solidFill>
                  <a:srgbClr val="153B63"/>
                </a:solidFill>
                <a:latin typeface="Aptos" pitchFamily="34" charset="0"/>
                <a:ea typeface="Aptos" pitchFamily="34" charset="-122"/>
                <a:cs typeface="Aptos" pitchFamily="34" charset="-120"/>
              </a:rPr>
              <a:t>Diretor-presidente</a:t>
            </a:r>
            <a:endParaRPr lang="en-US" sz="1500" dirty="0"/>
          </a:p>
        </p:txBody>
      </p:sp>
      <p:sp>
        <p:nvSpPr>
          <p:cNvPr id="8" name="Text 6"/>
          <p:cNvSpPr/>
          <p:nvPr/>
        </p:nvSpPr>
        <p:spPr>
          <a:xfrm>
            <a:off x="886968" y="2468880"/>
            <a:ext cx="4846320" cy="576072"/>
          </a:xfrm>
          <a:prstGeom prst="rect">
            <a:avLst/>
          </a:prstGeom>
          <a:noFill/>
          <a:ln/>
        </p:spPr>
        <p:txBody>
          <a:bodyPr wrap="square" lIns="0" tIns="0" rIns="0" bIns="0" rtlCol="0" anchor="t">
            <a:normAutofit/>
          </a:bodyPr>
          <a:lstStyle/>
          <a:p>
            <a:pPr marL="0" indent="0" algn="just">
              <a:buNone/>
            </a:pPr>
            <a:r>
              <a:rPr lang="en-US" sz="1120" dirty="0">
                <a:solidFill>
                  <a:srgbClr val="607184"/>
                </a:solidFill>
                <a:latin typeface="Aptos" pitchFamily="34" charset="0"/>
                <a:ea typeface="Aptos" pitchFamily="34" charset="-122"/>
                <a:cs typeface="Aptos" pitchFamily="34" charset="-120"/>
              </a:rPr>
              <a:t>Representa o Instituto; coordena e supervisiona a gestão; cumpre as deliberações dos Conselhos; autoriza despesas; assina atos e contratos; encaminha planos e prestações de contas.</a:t>
            </a:r>
            <a:endParaRPr lang="en-US" sz="1120" dirty="0"/>
          </a:p>
        </p:txBody>
      </p:sp>
      <p:sp>
        <p:nvSpPr>
          <p:cNvPr id="9" name="Shape 7"/>
          <p:cNvSpPr/>
          <p:nvPr/>
        </p:nvSpPr>
        <p:spPr>
          <a:xfrm>
            <a:off x="6291072" y="1874520"/>
            <a:ext cx="5230368" cy="1325880"/>
          </a:xfrm>
          <a:prstGeom prst="rect">
            <a:avLst/>
          </a:prstGeom>
          <a:solidFill>
            <a:srgbClr val="FFFFFF"/>
          </a:solidFill>
          <a:ln w="10160">
            <a:solidFill>
              <a:srgbClr val="D9E0E8"/>
            </a:solidFill>
            <a:prstDash val="solid"/>
          </a:ln>
        </p:spPr>
        <p:txBody>
          <a:bodyPr/>
          <a:lstStyle/>
          <a:p>
            <a:endParaRPr lang="pt-BR"/>
          </a:p>
        </p:txBody>
      </p:sp>
      <p:sp>
        <p:nvSpPr>
          <p:cNvPr id="10" name="Shape 8"/>
          <p:cNvSpPr/>
          <p:nvPr/>
        </p:nvSpPr>
        <p:spPr>
          <a:xfrm>
            <a:off x="6291072" y="1874520"/>
            <a:ext cx="50292" cy="1325880"/>
          </a:xfrm>
          <a:prstGeom prst="rect">
            <a:avLst/>
          </a:prstGeom>
          <a:solidFill>
            <a:srgbClr val="D6AA32"/>
          </a:solidFill>
          <a:ln w="12700">
            <a:solidFill>
              <a:srgbClr val="D6AA32">
                <a:alpha val="0"/>
              </a:srgbClr>
            </a:solidFill>
            <a:prstDash val="solid"/>
          </a:ln>
        </p:spPr>
        <p:txBody>
          <a:bodyPr/>
          <a:lstStyle/>
          <a:p>
            <a:endParaRPr lang="pt-BR"/>
          </a:p>
        </p:txBody>
      </p:sp>
      <p:sp>
        <p:nvSpPr>
          <p:cNvPr id="11" name="Text 9"/>
          <p:cNvSpPr/>
          <p:nvPr/>
        </p:nvSpPr>
        <p:spPr>
          <a:xfrm>
            <a:off x="6492240" y="2057400"/>
            <a:ext cx="4864608" cy="301752"/>
          </a:xfrm>
          <a:prstGeom prst="rect">
            <a:avLst/>
          </a:prstGeom>
          <a:noFill/>
          <a:ln/>
        </p:spPr>
        <p:txBody>
          <a:bodyPr wrap="square" lIns="0" tIns="0" rIns="0" bIns="0" rtlCol="0" anchor="t">
            <a:normAutofit/>
          </a:bodyPr>
          <a:lstStyle/>
          <a:p>
            <a:pPr marL="0" indent="0">
              <a:buNone/>
            </a:pPr>
            <a:r>
              <a:rPr lang="en-US" sz="1500" b="1" dirty="0">
                <a:solidFill>
                  <a:srgbClr val="153B63"/>
                </a:solidFill>
                <a:latin typeface="Aptos" pitchFamily="34" charset="0"/>
                <a:ea typeface="Aptos" pitchFamily="34" charset="-122"/>
                <a:cs typeface="Aptos" pitchFamily="34" charset="-120"/>
              </a:rPr>
              <a:t>Diretor financeiro</a:t>
            </a:r>
            <a:endParaRPr lang="en-US" sz="1500" dirty="0"/>
          </a:p>
        </p:txBody>
      </p:sp>
      <p:sp>
        <p:nvSpPr>
          <p:cNvPr id="12" name="Text 10"/>
          <p:cNvSpPr/>
          <p:nvPr/>
        </p:nvSpPr>
        <p:spPr>
          <a:xfrm>
            <a:off x="6492240" y="2468880"/>
            <a:ext cx="4846320" cy="576072"/>
          </a:xfrm>
          <a:prstGeom prst="rect">
            <a:avLst/>
          </a:prstGeom>
          <a:noFill/>
          <a:ln/>
        </p:spPr>
        <p:txBody>
          <a:bodyPr wrap="square" lIns="0" tIns="0" rIns="0" bIns="0" rtlCol="0" anchor="t">
            <a:normAutofit/>
          </a:bodyPr>
          <a:lstStyle/>
          <a:p>
            <a:pPr marL="0" indent="0" algn="just">
              <a:buNone/>
            </a:pPr>
            <a:r>
              <a:rPr lang="en-US" sz="1120" dirty="0">
                <a:solidFill>
                  <a:srgbClr val="607184"/>
                </a:solidFill>
                <a:latin typeface="Aptos" pitchFamily="34" charset="0"/>
                <a:ea typeface="Aptos" pitchFamily="34" charset="-122"/>
                <a:cs typeface="Aptos" pitchFamily="34" charset="-120"/>
              </a:rPr>
              <a:t>Administra recursos e patrimônio; acompanha arrecadação, pagamentos e investimentos; prepara demonstrações financeiras e propostas orçamentárias; movimenta contas em conjunto com o Presidente.</a:t>
            </a:r>
            <a:endParaRPr lang="en-US" sz="1120" dirty="0"/>
          </a:p>
        </p:txBody>
      </p:sp>
      <p:sp>
        <p:nvSpPr>
          <p:cNvPr id="13" name="Shape 11"/>
          <p:cNvSpPr/>
          <p:nvPr/>
        </p:nvSpPr>
        <p:spPr>
          <a:xfrm>
            <a:off x="685800" y="3493008"/>
            <a:ext cx="5230368" cy="1325880"/>
          </a:xfrm>
          <a:prstGeom prst="rect">
            <a:avLst/>
          </a:prstGeom>
          <a:solidFill>
            <a:srgbClr val="FFFFFF"/>
          </a:solidFill>
          <a:ln w="10160">
            <a:solidFill>
              <a:srgbClr val="D9E0E8"/>
            </a:solidFill>
            <a:prstDash val="solid"/>
          </a:ln>
        </p:spPr>
        <p:txBody>
          <a:bodyPr/>
          <a:lstStyle/>
          <a:p>
            <a:endParaRPr lang="pt-BR"/>
          </a:p>
        </p:txBody>
      </p:sp>
      <p:sp>
        <p:nvSpPr>
          <p:cNvPr id="14" name="Shape 12"/>
          <p:cNvSpPr/>
          <p:nvPr/>
        </p:nvSpPr>
        <p:spPr>
          <a:xfrm>
            <a:off x="685800" y="3493008"/>
            <a:ext cx="50292" cy="1325880"/>
          </a:xfrm>
          <a:prstGeom prst="rect">
            <a:avLst/>
          </a:prstGeom>
          <a:solidFill>
            <a:srgbClr val="2C6798"/>
          </a:solidFill>
          <a:ln w="12700">
            <a:solidFill>
              <a:srgbClr val="2C6798">
                <a:alpha val="0"/>
              </a:srgbClr>
            </a:solidFill>
            <a:prstDash val="solid"/>
          </a:ln>
        </p:spPr>
        <p:txBody>
          <a:bodyPr/>
          <a:lstStyle/>
          <a:p>
            <a:endParaRPr lang="pt-BR"/>
          </a:p>
        </p:txBody>
      </p:sp>
      <p:sp>
        <p:nvSpPr>
          <p:cNvPr id="15" name="Text 13"/>
          <p:cNvSpPr/>
          <p:nvPr/>
        </p:nvSpPr>
        <p:spPr>
          <a:xfrm>
            <a:off x="886968" y="3675888"/>
            <a:ext cx="4864608" cy="301752"/>
          </a:xfrm>
          <a:prstGeom prst="rect">
            <a:avLst/>
          </a:prstGeom>
          <a:noFill/>
          <a:ln/>
        </p:spPr>
        <p:txBody>
          <a:bodyPr wrap="square" lIns="0" tIns="0" rIns="0" bIns="0" rtlCol="0" anchor="t">
            <a:normAutofit/>
          </a:bodyPr>
          <a:lstStyle/>
          <a:p>
            <a:pPr marL="0" indent="0">
              <a:buNone/>
            </a:pPr>
            <a:r>
              <a:rPr lang="en-US" sz="1500" b="1" dirty="0">
                <a:solidFill>
                  <a:srgbClr val="153B63"/>
                </a:solidFill>
                <a:latin typeface="Aptos" pitchFamily="34" charset="0"/>
                <a:ea typeface="Aptos" pitchFamily="34" charset="-122"/>
                <a:cs typeface="Aptos" pitchFamily="34" charset="-120"/>
              </a:rPr>
              <a:t>Diretor de benefícios</a:t>
            </a:r>
            <a:endParaRPr lang="en-US" sz="1500" dirty="0"/>
          </a:p>
        </p:txBody>
      </p:sp>
      <p:sp>
        <p:nvSpPr>
          <p:cNvPr id="16" name="Text 14"/>
          <p:cNvSpPr/>
          <p:nvPr/>
        </p:nvSpPr>
        <p:spPr>
          <a:xfrm>
            <a:off x="886968" y="4087368"/>
            <a:ext cx="4846320" cy="576072"/>
          </a:xfrm>
          <a:prstGeom prst="rect">
            <a:avLst/>
          </a:prstGeom>
          <a:noFill/>
          <a:ln/>
        </p:spPr>
        <p:txBody>
          <a:bodyPr wrap="square" lIns="0" tIns="0" rIns="0" bIns="0" rtlCol="0" anchor="t">
            <a:normAutofit/>
          </a:bodyPr>
          <a:lstStyle/>
          <a:p>
            <a:pPr marL="0" indent="0" algn="just">
              <a:buNone/>
            </a:pPr>
            <a:r>
              <a:rPr lang="en-US" sz="1120" dirty="0">
                <a:solidFill>
                  <a:srgbClr val="607184"/>
                </a:solidFill>
                <a:latin typeface="Aptos" pitchFamily="34" charset="0"/>
                <a:ea typeface="Aptos" pitchFamily="34" charset="-122"/>
                <a:cs typeface="Aptos" pitchFamily="34" charset="-120"/>
              </a:rPr>
              <a:t>Analisa e instrui pedidos de aposentadoria e pensão; mantém cadastro e benefícios; acompanha a compensação previdenciária; orienta segurados e dependentes.</a:t>
            </a:r>
            <a:endParaRPr lang="en-US" sz="1120" dirty="0"/>
          </a:p>
        </p:txBody>
      </p:sp>
      <p:sp>
        <p:nvSpPr>
          <p:cNvPr id="17" name="Shape 15"/>
          <p:cNvSpPr/>
          <p:nvPr/>
        </p:nvSpPr>
        <p:spPr>
          <a:xfrm>
            <a:off x="6291072" y="3493008"/>
            <a:ext cx="5230368" cy="1325880"/>
          </a:xfrm>
          <a:prstGeom prst="rect">
            <a:avLst/>
          </a:prstGeom>
          <a:solidFill>
            <a:srgbClr val="FFFFFF"/>
          </a:solidFill>
          <a:ln w="10160">
            <a:solidFill>
              <a:srgbClr val="D9E0E8"/>
            </a:solidFill>
            <a:prstDash val="solid"/>
          </a:ln>
        </p:spPr>
        <p:txBody>
          <a:bodyPr/>
          <a:lstStyle/>
          <a:p>
            <a:endParaRPr lang="pt-BR"/>
          </a:p>
        </p:txBody>
      </p:sp>
      <p:sp>
        <p:nvSpPr>
          <p:cNvPr id="18" name="Shape 16"/>
          <p:cNvSpPr/>
          <p:nvPr/>
        </p:nvSpPr>
        <p:spPr>
          <a:xfrm>
            <a:off x="6291072" y="3493008"/>
            <a:ext cx="50292" cy="1325880"/>
          </a:xfrm>
          <a:prstGeom prst="rect">
            <a:avLst/>
          </a:prstGeom>
          <a:solidFill>
            <a:srgbClr val="26836F"/>
          </a:solidFill>
          <a:ln w="12700">
            <a:solidFill>
              <a:srgbClr val="26836F">
                <a:alpha val="0"/>
              </a:srgbClr>
            </a:solidFill>
            <a:prstDash val="solid"/>
          </a:ln>
        </p:spPr>
        <p:txBody>
          <a:bodyPr/>
          <a:lstStyle/>
          <a:p>
            <a:endParaRPr lang="pt-BR"/>
          </a:p>
        </p:txBody>
      </p:sp>
      <p:sp>
        <p:nvSpPr>
          <p:cNvPr id="19" name="Text 17"/>
          <p:cNvSpPr/>
          <p:nvPr/>
        </p:nvSpPr>
        <p:spPr>
          <a:xfrm>
            <a:off x="6492240" y="3675888"/>
            <a:ext cx="4864608" cy="301752"/>
          </a:xfrm>
          <a:prstGeom prst="rect">
            <a:avLst/>
          </a:prstGeom>
          <a:noFill/>
          <a:ln/>
        </p:spPr>
        <p:txBody>
          <a:bodyPr wrap="square" lIns="0" tIns="0" rIns="0" bIns="0" rtlCol="0" anchor="t">
            <a:normAutofit/>
          </a:bodyPr>
          <a:lstStyle/>
          <a:p>
            <a:pPr marL="0" indent="0">
              <a:buNone/>
            </a:pPr>
            <a:r>
              <a:rPr lang="en-US" sz="1500" b="1" dirty="0">
                <a:solidFill>
                  <a:srgbClr val="153B63"/>
                </a:solidFill>
                <a:latin typeface="Aptos" pitchFamily="34" charset="0"/>
                <a:ea typeface="Aptos" pitchFamily="34" charset="-122"/>
                <a:cs typeface="Aptos" pitchFamily="34" charset="-120"/>
              </a:rPr>
              <a:t>Requisitos para dirigentes</a:t>
            </a:r>
            <a:endParaRPr lang="en-US" sz="1500" dirty="0"/>
          </a:p>
        </p:txBody>
      </p:sp>
      <p:sp>
        <p:nvSpPr>
          <p:cNvPr id="20" name="Text 18"/>
          <p:cNvSpPr/>
          <p:nvPr/>
        </p:nvSpPr>
        <p:spPr>
          <a:xfrm>
            <a:off x="6492240" y="4087368"/>
            <a:ext cx="4846320" cy="576072"/>
          </a:xfrm>
          <a:prstGeom prst="rect">
            <a:avLst/>
          </a:prstGeom>
          <a:noFill/>
          <a:ln/>
        </p:spPr>
        <p:txBody>
          <a:bodyPr wrap="square" lIns="0" tIns="0" rIns="0" bIns="0" rtlCol="0" anchor="t">
            <a:normAutofit fontScale="92500"/>
          </a:bodyPr>
          <a:lstStyle/>
          <a:p>
            <a:pPr marL="0" indent="0" algn="just">
              <a:buNone/>
            </a:pPr>
            <a:r>
              <a:rPr lang="en-US" sz="1120" dirty="0">
                <a:solidFill>
                  <a:srgbClr val="607184"/>
                </a:solidFill>
                <a:latin typeface="Aptos" pitchFamily="34" charset="0"/>
                <a:ea typeface="Aptos" pitchFamily="34" charset="-122"/>
                <a:cs typeface="Aptos" pitchFamily="34" charset="-120"/>
              </a:rPr>
              <a:t>Formação superior, habilitação, certificação exigida e idoneidade; experiência em área prevista. Presidente: servidor efetivo há mais de 5 anos ou aposentado do RPPS. Demais diretores: mais de 3 anos ou aposentado. Nomeação dentre conselheiros.</a:t>
            </a:r>
            <a:endParaRPr lang="en-US" sz="1120" dirty="0"/>
          </a:p>
        </p:txBody>
      </p:sp>
      <p:sp>
        <p:nvSpPr>
          <p:cNvPr id="21" name="Text 19"/>
          <p:cNvSpPr/>
          <p:nvPr/>
        </p:nvSpPr>
        <p:spPr>
          <a:xfrm>
            <a:off x="713232" y="5330952"/>
            <a:ext cx="10789920" cy="274320"/>
          </a:xfrm>
          <a:prstGeom prst="rect">
            <a:avLst/>
          </a:prstGeom>
          <a:noFill/>
          <a:ln/>
        </p:spPr>
        <p:txBody>
          <a:bodyPr wrap="square" lIns="0" tIns="0" rIns="0" bIns="0" rtlCol="0" anchor="ctr">
            <a:normAutofit/>
          </a:bodyPr>
          <a:lstStyle/>
          <a:p>
            <a:pPr marL="0" indent="0">
              <a:buNone/>
            </a:pPr>
            <a:r>
              <a:rPr lang="en-US" sz="1100" i="1" dirty="0">
                <a:solidFill>
                  <a:srgbClr val="607184"/>
                </a:solidFill>
                <a:latin typeface="Aptos" pitchFamily="34" charset="0"/>
                <a:ea typeface="Aptos" pitchFamily="34" charset="-122"/>
                <a:cs typeface="Aptos" pitchFamily="34" charset="-120"/>
              </a:rPr>
              <a:t>• Base indicada: LC Municipal nº 80/2010, arts. 64 a 67 e 64-A. Consulte a legislação vigente.</a:t>
            </a:r>
            <a:endParaRPr lang="en-US" sz="1100" dirty="0"/>
          </a:p>
        </p:txBody>
      </p:sp>
      <p:sp>
        <p:nvSpPr>
          <p:cNvPr id="25" name="Slide Number Placeholder 0"/>
          <p:cNvSpPr>
            <a:spLocks noGrp="1"/>
          </p:cNvSpPr>
          <p:nvPr>
            <p:ph type="sldNum" sz="quarter" idx="4294967295"/>
          </p:nvPr>
        </p:nvSpPr>
        <p:spPr>
          <a:xfrm>
            <a:off x="8732520" y="62453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788A"/>
                </a:solidFill>
                <a:latin typeface="Aptos"/>
                <a:ea typeface="Aptos"/>
                <a:cs typeface="Aptos"/>
              </a:defRPr>
            </a:lvl1pPr>
          </a:lstStyle>
          <a:p>
            <a:pPr algn="l"/>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66928" y="310896"/>
            <a:ext cx="9144000" cy="201168"/>
          </a:xfrm>
          <a:prstGeom prst="rect">
            <a:avLst/>
          </a:prstGeom>
          <a:noFill/>
          <a:ln/>
        </p:spPr>
        <p:txBody>
          <a:bodyPr wrap="square" lIns="0" tIns="0" rIns="0" bIns="0" rtlCol="0" anchor="ctr">
            <a:normAutofit/>
          </a:bodyPr>
          <a:lstStyle/>
          <a:p>
            <a:pPr marL="0" indent="0">
              <a:buNone/>
            </a:pPr>
            <a:r>
              <a:rPr lang="en-US" sz="900" b="1" kern="0" spc="160" dirty="0">
                <a:solidFill>
                  <a:srgbClr val="117A83"/>
                </a:solidFill>
                <a:latin typeface="Aptos" pitchFamily="34" charset="0"/>
                <a:ea typeface="Aptos" pitchFamily="34" charset="-122"/>
                <a:cs typeface="Aptos" pitchFamily="34" charset="-120"/>
              </a:rPr>
              <a:t>REQUISITOS E RESPONSABILIDADES</a:t>
            </a:r>
            <a:endParaRPr lang="en-US" sz="900" dirty="0"/>
          </a:p>
        </p:txBody>
      </p:sp>
      <p:sp>
        <p:nvSpPr>
          <p:cNvPr id="3" name="Text 1"/>
          <p:cNvSpPr/>
          <p:nvPr/>
        </p:nvSpPr>
        <p:spPr>
          <a:xfrm>
            <a:off x="566928" y="658368"/>
            <a:ext cx="10972800" cy="502920"/>
          </a:xfrm>
          <a:prstGeom prst="rect">
            <a:avLst/>
          </a:prstGeom>
          <a:noFill/>
          <a:ln/>
        </p:spPr>
        <p:txBody>
          <a:bodyPr wrap="square" lIns="0" tIns="0" rIns="0" bIns="0" rtlCol="0" anchor="ctr">
            <a:normAutofit/>
          </a:bodyPr>
          <a:lstStyle/>
          <a:p>
            <a:pPr marL="0" indent="0">
              <a:buNone/>
            </a:pPr>
            <a:r>
              <a:rPr lang="en-US" sz="2600" b="1" dirty="0">
                <a:solidFill>
                  <a:srgbClr val="153B63"/>
                </a:solidFill>
                <a:latin typeface="Aptos" pitchFamily="34" charset="0"/>
                <a:ea typeface="Aptos" pitchFamily="34" charset="-122"/>
                <a:cs typeface="Aptos" pitchFamily="34" charset="-120"/>
              </a:rPr>
              <a:t>Conselho de Administração</a:t>
            </a:r>
            <a:endParaRPr lang="en-US" sz="2600" dirty="0"/>
          </a:p>
        </p:txBody>
      </p:sp>
      <p:sp>
        <p:nvSpPr>
          <p:cNvPr id="4" name="Text 2"/>
          <p:cNvSpPr/>
          <p:nvPr/>
        </p:nvSpPr>
        <p:spPr>
          <a:xfrm>
            <a:off x="585216" y="1225296"/>
            <a:ext cx="10881360" cy="384048"/>
          </a:xfrm>
          <a:prstGeom prst="rect">
            <a:avLst/>
          </a:prstGeom>
          <a:noFill/>
          <a:ln/>
        </p:spPr>
        <p:txBody>
          <a:bodyPr wrap="square" lIns="0" tIns="0" rIns="0" bIns="0" rtlCol="0" anchor="t">
            <a:normAutofit/>
          </a:bodyPr>
          <a:lstStyle/>
          <a:p>
            <a:pPr marL="0" indent="0">
              <a:buNone/>
            </a:pPr>
            <a:r>
              <a:rPr lang="en-US" sz="1150" dirty="0">
                <a:solidFill>
                  <a:srgbClr val="607184"/>
                </a:solidFill>
                <a:latin typeface="Aptos" pitchFamily="34" charset="0"/>
                <a:ea typeface="Aptos" pitchFamily="34" charset="-122"/>
                <a:cs typeface="Aptos" pitchFamily="34" charset="-120"/>
              </a:rPr>
              <a:t>Órgão superior de deliberação: suas decisões orientam as políticas e a supervisão do Olímpia Prev.</a:t>
            </a:r>
            <a:endParaRPr lang="en-US" sz="1150" dirty="0"/>
          </a:p>
        </p:txBody>
      </p:sp>
      <p:sp>
        <p:nvSpPr>
          <p:cNvPr id="5" name="Shape 3"/>
          <p:cNvSpPr/>
          <p:nvPr/>
        </p:nvSpPr>
        <p:spPr>
          <a:xfrm>
            <a:off x="685800" y="1874520"/>
            <a:ext cx="5230368" cy="1325880"/>
          </a:xfrm>
          <a:prstGeom prst="rect">
            <a:avLst/>
          </a:prstGeom>
          <a:solidFill>
            <a:srgbClr val="FFFFFF"/>
          </a:solidFill>
          <a:ln w="10160">
            <a:solidFill>
              <a:srgbClr val="D9E0E8"/>
            </a:solidFill>
            <a:prstDash val="solid"/>
          </a:ln>
        </p:spPr>
        <p:txBody>
          <a:bodyPr/>
          <a:lstStyle/>
          <a:p>
            <a:endParaRPr lang="pt-BR"/>
          </a:p>
        </p:txBody>
      </p:sp>
      <p:sp>
        <p:nvSpPr>
          <p:cNvPr id="6" name="Shape 4"/>
          <p:cNvSpPr/>
          <p:nvPr/>
        </p:nvSpPr>
        <p:spPr>
          <a:xfrm>
            <a:off x="685800" y="1874520"/>
            <a:ext cx="50292" cy="1325880"/>
          </a:xfrm>
          <a:prstGeom prst="rect">
            <a:avLst/>
          </a:prstGeom>
          <a:solidFill>
            <a:srgbClr val="117A83"/>
          </a:solidFill>
          <a:ln w="12700">
            <a:solidFill>
              <a:srgbClr val="117A83">
                <a:alpha val="0"/>
              </a:srgbClr>
            </a:solidFill>
            <a:prstDash val="solid"/>
          </a:ln>
        </p:spPr>
        <p:txBody>
          <a:bodyPr/>
          <a:lstStyle/>
          <a:p>
            <a:endParaRPr lang="pt-BR"/>
          </a:p>
        </p:txBody>
      </p:sp>
      <p:sp>
        <p:nvSpPr>
          <p:cNvPr id="7" name="Text 5"/>
          <p:cNvSpPr/>
          <p:nvPr/>
        </p:nvSpPr>
        <p:spPr>
          <a:xfrm>
            <a:off x="886968" y="2057400"/>
            <a:ext cx="4864608" cy="301752"/>
          </a:xfrm>
          <a:prstGeom prst="rect">
            <a:avLst/>
          </a:prstGeom>
          <a:noFill/>
          <a:ln/>
        </p:spPr>
        <p:txBody>
          <a:bodyPr wrap="square" lIns="0" tIns="0" rIns="0" bIns="0" rtlCol="0" anchor="t">
            <a:normAutofit/>
          </a:bodyPr>
          <a:lstStyle/>
          <a:p>
            <a:pPr marL="0" indent="0">
              <a:buNone/>
            </a:pPr>
            <a:r>
              <a:rPr lang="en-US" sz="1500" b="1" dirty="0">
                <a:solidFill>
                  <a:srgbClr val="153B63"/>
                </a:solidFill>
                <a:latin typeface="Aptos" pitchFamily="34" charset="0"/>
                <a:ea typeface="Aptos" pitchFamily="34" charset="-122"/>
                <a:cs typeface="Aptos" pitchFamily="34" charset="-120"/>
              </a:rPr>
              <a:t>Papel institucional</a:t>
            </a:r>
            <a:endParaRPr lang="en-US" sz="1500" dirty="0"/>
          </a:p>
        </p:txBody>
      </p:sp>
      <p:sp>
        <p:nvSpPr>
          <p:cNvPr id="8" name="Text 6"/>
          <p:cNvSpPr/>
          <p:nvPr/>
        </p:nvSpPr>
        <p:spPr>
          <a:xfrm>
            <a:off x="886968" y="2468880"/>
            <a:ext cx="4846320" cy="576072"/>
          </a:xfrm>
          <a:prstGeom prst="rect">
            <a:avLst/>
          </a:prstGeom>
          <a:noFill/>
          <a:ln/>
        </p:spPr>
        <p:txBody>
          <a:bodyPr wrap="square" lIns="0" tIns="0" rIns="0" bIns="0" rtlCol="0" anchor="t">
            <a:normAutofit/>
          </a:bodyPr>
          <a:lstStyle/>
          <a:p>
            <a:pPr marL="0" indent="0" algn="just">
              <a:buNone/>
            </a:pPr>
            <a:r>
              <a:rPr lang="en-US" sz="1120" dirty="0">
                <a:solidFill>
                  <a:srgbClr val="607184"/>
                </a:solidFill>
                <a:latin typeface="Aptos" pitchFamily="34" charset="0"/>
                <a:ea typeface="Aptos" pitchFamily="34" charset="-122"/>
                <a:cs typeface="Aptos" pitchFamily="34" charset="-120"/>
              </a:rPr>
              <a:t>Define diretrizes gerais do RPPS, acompanha a gestão e zela pelo equilíbrio financeiro e atuarial do regime.</a:t>
            </a:r>
            <a:endParaRPr lang="en-US" sz="1120" dirty="0"/>
          </a:p>
        </p:txBody>
      </p:sp>
      <p:sp>
        <p:nvSpPr>
          <p:cNvPr id="9" name="Shape 7"/>
          <p:cNvSpPr/>
          <p:nvPr/>
        </p:nvSpPr>
        <p:spPr>
          <a:xfrm>
            <a:off x="6291072" y="1874520"/>
            <a:ext cx="5230368" cy="1325880"/>
          </a:xfrm>
          <a:prstGeom prst="rect">
            <a:avLst/>
          </a:prstGeom>
          <a:solidFill>
            <a:srgbClr val="FFFFFF"/>
          </a:solidFill>
          <a:ln w="10160">
            <a:solidFill>
              <a:srgbClr val="D9E0E8"/>
            </a:solidFill>
            <a:prstDash val="solid"/>
          </a:ln>
        </p:spPr>
        <p:txBody>
          <a:bodyPr/>
          <a:lstStyle/>
          <a:p>
            <a:endParaRPr lang="pt-BR"/>
          </a:p>
        </p:txBody>
      </p:sp>
      <p:sp>
        <p:nvSpPr>
          <p:cNvPr id="10" name="Shape 8"/>
          <p:cNvSpPr/>
          <p:nvPr/>
        </p:nvSpPr>
        <p:spPr>
          <a:xfrm>
            <a:off x="6291072" y="1874520"/>
            <a:ext cx="50292" cy="1325880"/>
          </a:xfrm>
          <a:prstGeom prst="rect">
            <a:avLst/>
          </a:prstGeom>
          <a:solidFill>
            <a:srgbClr val="D6AA32"/>
          </a:solidFill>
          <a:ln w="12700">
            <a:solidFill>
              <a:srgbClr val="D6AA32">
                <a:alpha val="0"/>
              </a:srgbClr>
            </a:solidFill>
            <a:prstDash val="solid"/>
          </a:ln>
        </p:spPr>
        <p:txBody>
          <a:bodyPr/>
          <a:lstStyle/>
          <a:p>
            <a:endParaRPr lang="pt-BR"/>
          </a:p>
        </p:txBody>
      </p:sp>
      <p:sp>
        <p:nvSpPr>
          <p:cNvPr id="11" name="Text 9"/>
          <p:cNvSpPr/>
          <p:nvPr/>
        </p:nvSpPr>
        <p:spPr>
          <a:xfrm>
            <a:off x="6492240" y="2057400"/>
            <a:ext cx="4864608" cy="301752"/>
          </a:xfrm>
          <a:prstGeom prst="rect">
            <a:avLst/>
          </a:prstGeom>
          <a:noFill/>
          <a:ln/>
        </p:spPr>
        <p:txBody>
          <a:bodyPr wrap="square" lIns="0" tIns="0" rIns="0" bIns="0" rtlCol="0" anchor="t">
            <a:normAutofit/>
          </a:bodyPr>
          <a:lstStyle/>
          <a:p>
            <a:pPr marL="0" indent="0">
              <a:buNone/>
            </a:pPr>
            <a:r>
              <a:rPr lang="en-US" sz="1500" b="1" dirty="0">
                <a:solidFill>
                  <a:srgbClr val="153B63"/>
                </a:solidFill>
                <a:latin typeface="Aptos" pitchFamily="34" charset="0"/>
                <a:ea typeface="Aptos" pitchFamily="34" charset="-122"/>
                <a:cs typeface="Aptos" pitchFamily="34" charset="-120"/>
              </a:rPr>
              <a:t>Principais decisões</a:t>
            </a:r>
            <a:endParaRPr lang="en-US" sz="1500" dirty="0"/>
          </a:p>
        </p:txBody>
      </p:sp>
      <p:sp>
        <p:nvSpPr>
          <p:cNvPr id="12" name="Text 10"/>
          <p:cNvSpPr/>
          <p:nvPr/>
        </p:nvSpPr>
        <p:spPr>
          <a:xfrm>
            <a:off x="6492240" y="2468880"/>
            <a:ext cx="4846320" cy="576072"/>
          </a:xfrm>
          <a:prstGeom prst="rect">
            <a:avLst/>
          </a:prstGeom>
          <a:noFill/>
          <a:ln/>
        </p:spPr>
        <p:txBody>
          <a:bodyPr wrap="square" lIns="0" tIns="0" rIns="0" bIns="0" rtlCol="0" anchor="t">
            <a:normAutofit/>
          </a:bodyPr>
          <a:lstStyle/>
          <a:p>
            <a:pPr marL="0" indent="0" algn="just">
              <a:buNone/>
            </a:pPr>
            <a:r>
              <a:rPr lang="en-US" sz="1120" dirty="0">
                <a:solidFill>
                  <a:srgbClr val="607184"/>
                </a:solidFill>
                <a:latin typeface="Aptos" pitchFamily="34" charset="0"/>
                <a:ea typeface="Aptos" pitchFamily="34" charset="-122"/>
                <a:cs typeface="Aptos" pitchFamily="34" charset="-120"/>
              </a:rPr>
              <a:t>Aprova políticas, orçamento, balanços e contas; delibera sobre bens, contratos relevantes e normas internas; aprecia recursos de benefícios e fiscaliza a Diretoria.</a:t>
            </a:r>
            <a:endParaRPr lang="en-US" sz="1120" dirty="0"/>
          </a:p>
        </p:txBody>
      </p:sp>
      <p:sp>
        <p:nvSpPr>
          <p:cNvPr id="13" name="Shape 11"/>
          <p:cNvSpPr/>
          <p:nvPr/>
        </p:nvSpPr>
        <p:spPr>
          <a:xfrm>
            <a:off x="685800" y="3493008"/>
            <a:ext cx="5230368" cy="1325880"/>
          </a:xfrm>
          <a:prstGeom prst="rect">
            <a:avLst/>
          </a:prstGeom>
          <a:solidFill>
            <a:srgbClr val="FFFFFF"/>
          </a:solidFill>
          <a:ln w="10160">
            <a:solidFill>
              <a:srgbClr val="D9E0E8"/>
            </a:solidFill>
            <a:prstDash val="solid"/>
          </a:ln>
        </p:spPr>
        <p:txBody>
          <a:bodyPr/>
          <a:lstStyle/>
          <a:p>
            <a:endParaRPr lang="pt-BR"/>
          </a:p>
        </p:txBody>
      </p:sp>
      <p:sp>
        <p:nvSpPr>
          <p:cNvPr id="14" name="Shape 12"/>
          <p:cNvSpPr/>
          <p:nvPr/>
        </p:nvSpPr>
        <p:spPr>
          <a:xfrm>
            <a:off x="685800" y="3493008"/>
            <a:ext cx="50292" cy="1325880"/>
          </a:xfrm>
          <a:prstGeom prst="rect">
            <a:avLst/>
          </a:prstGeom>
          <a:solidFill>
            <a:srgbClr val="2C6798"/>
          </a:solidFill>
          <a:ln w="12700">
            <a:solidFill>
              <a:srgbClr val="2C6798">
                <a:alpha val="0"/>
              </a:srgbClr>
            </a:solidFill>
            <a:prstDash val="solid"/>
          </a:ln>
        </p:spPr>
        <p:txBody>
          <a:bodyPr/>
          <a:lstStyle/>
          <a:p>
            <a:endParaRPr lang="pt-BR"/>
          </a:p>
        </p:txBody>
      </p:sp>
      <p:sp>
        <p:nvSpPr>
          <p:cNvPr id="15" name="Text 13"/>
          <p:cNvSpPr/>
          <p:nvPr/>
        </p:nvSpPr>
        <p:spPr>
          <a:xfrm>
            <a:off x="886968" y="3675888"/>
            <a:ext cx="4864608" cy="301752"/>
          </a:xfrm>
          <a:prstGeom prst="rect">
            <a:avLst/>
          </a:prstGeom>
          <a:noFill/>
          <a:ln/>
        </p:spPr>
        <p:txBody>
          <a:bodyPr wrap="square" lIns="0" tIns="0" rIns="0" bIns="0" rtlCol="0" anchor="t">
            <a:normAutofit/>
          </a:bodyPr>
          <a:lstStyle/>
          <a:p>
            <a:pPr marL="0" indent="0">
              <a:buNone/>
            </a:pPr>
            <a:r>
              <a:rPr lang="en-US" sz="1500" b="1" dirty="0">
                <a:solidFill>
                  <a:srgbClr val="153B63"/>
                </a:solidFill>
                <a:latin typeface="Aptos" pitchFamily="34" charset="0"/>
                <a:ea typeface="Aptos" pitchFamily="34" charset="-122"/>
                <a:cs typeface="Aptos" pitchFamily="34" charset="-120"/>
              </a:rPr>
              <a:t>Composição e mandato</a:t>
            </a:r>
            <a:endParaRPr lang="en-US" sz="1500" dirty="0"/>
          </a:p>
        </p:txBody>
      </p:sp>
      <p:sp>
        <p:nvSpPr>
          <p:cNvPr id="16" name="Text 14"/>
          <p:cNvSpPr/>
          <p:nvPr/>
        </p:nvSpPr>
        <p:spPr>
          <a:xfrm>
            <a:off x="886968" y="4087368"/>
            <a:ext cx="4846320" cy="576072"/>
          </a:xfrm>
          <a:prstGeom prst="rect">
            <a:avLst/>
          </a:prstGeom>
          <a:noFill/>
          <a:ln/>
        </p:spPr>
        <p:txBody>
          <a:bodyPr wrap="square" lIns="0" tIns="0" rIns="0" bIns="0" rtlCol="0" anchor="t">
            <a:normAutofit/>
          </a:bodyPr>
          <a:lstStyle/>
          <a:p>
            <a:pPr marL="0" indent="0" algn="just">
              <a:buNone/>
            </a:pPr>
            <a:r>
              <a:rPr lang="en-US" sz="1120" dirty="0">
                <a:solidFill>
                  <a:srgbClr val="607184"/>
                </a:solidFill>
                <a:latin typeface="Aptos" pitchFamily="34" charset="0"/>
                <a:ea typeface="Aptos" pitchFamily="34" charset="-122"/>
                <a:cs typeface="Aptos" pitchFamily="34" charset="-120"/>
              </a:rPr>
              <a:t>6 membros titulares e suplentes, com representação do Executivo, Legislativo, servidores ativos eleitos e inativos eleitos. Mandato de 4 anos; permitida recondução.</a:t>
            </a:r>
            <a:endParaRPr lang="en-US" sz="1120" dirty="0"/>
          </a:p>
        </p:txBody>
      </p:sp>
      <p:sp>
        <p:nvSpPr>
          <p:cNvPr id="17" name="Shape 15"/>
          <p:cNvSpPr/>
          <p:nvPr/>
        </p:nvSpPr>
        <p:spPr>
          <a:xfrm>
            <a:off x="6291072" y="3493008"/>
            <a:ext cx="5230368" cy="1325880"/>
          </a:xfrm>
          <a:prstGeom prst="rect">
            <a:avLst/>
          </a:prstGeom>
          <a:solidFill>
            <a:srgbClr val="FFFFFF"/>
          </a:solidFill>
          <a:ln w="10160">
            <a:solidFill>
              <a:srgbClr val="D9E0E8"/>
            </a:solidFill>
            <a:prstDash val="solid"/>
          </a:ln>
        </p:spPr>
        <p:txBody>
          <a:bodyPr/>
          <a:lstStyle/>
          <a:p>
            <a:endParaRPr lang="pt-BR"/>
          </a:p>
        </p:txBody>
      </p:sp>
      <p:sp>
        <p:nvSpPr>
          <p:cNvPr id="18" name="Shape 16"/>
          <p:cNvSpPr/>
          <p:nvPr/>
        </p:nvSpPr>
        <p:spPr>
          <a:xfrm>
            <a:off x="6291072" y="3493008"/>
            <a:ext cx="50292" cy="1325880"/>
          </a:xfrm>
          <a:prstGeom prst="rect">
            <a:avLst/>
          </a:prstGeom>
          <a:solidFill>
            <a:srgbClr val="26836F"/>
          </a:solidFill>
          <a:ln w="12700">
            <a:solidFill>
              <a:srgbClr val="26836F">
                <a:alpha val="0"/>
              </a:srgbClr>
            </a:solidFill>
            <a:prstDash val="solid"/>
          </a:ln>
        </p:spPr>
        <p:txBody>
          <a:bodyPr/>
          <a:lstStyle/>
          <a:p>
            <a:endParaRPr lang="pt-BR"/>
          </a:p>
        </p:txBody>
      </p:sp>
      <p:sp>
        <p:nvSpPr>
          <p:cNvPr id="19" name="Text 17"/>
          <p:cNvSpPr/>
          <p:nvPr/>
        </p:nvSpPr>
        <p:spPr>
          <a:xfrm>
            <a:off x="6492240" y="3675888"/>
            <a:ext cx="4864608" cy="301752"/>
          </a:xfrm>
          <a:prstGeom prst="rect">
            <a:avLst/>
          </a:prstGeom>
          <a:noFill/>
          <a:ln/>
        </p:spPr>
        <p:txBody>
          <a:bodyPr wrap="square" lIns="0" tIns="0" rIns="0" bIns="0" rtlCol="0" anchor="t">
            <a:normAutofit/>
          </a:bodyPr>
          <a:lstStyle/>
          <a:p>
            <a:pPr marL="0" indent="0">
              <a:buNone/>
            </a:pPr>
            <a:r>
              <a:rPr lang="en-US" sz="1500" b="1" dirty="0">
                <a:solidFill>
                  <a:srgbClr val="153B63"/>
                </a:solidFill>
                <a:latin typeface="Aptos" pitchFamily="34" charset="0"/>
                <a:ea typeface="Aptos" pitchFamily="34" charset="-122"/>
                <a:cs typeface="Aptos" pitchFamily="34" charset="-120"/>
              </a:rPr>
              <a:t>Requisitos</a:t>
            </a:r>
            <a:endParaRPr lang="en-US" sz="1500" dirty="0"/>
          </a:p>
        </p:txBody>
      </p:sp>
      <p:sp>
        <p:nvSpPr>
          <p:cNvPr id="20" name="Text 18"/>
          <p:cNvSpPr/>
          <p:nvPr/>
        </p:nvSpPr>
        <p:spPr>
          <a:xfrm>
            <a:off x="6492240" y="4087368"/>
            <a:ext cx="4846320" cy="576072"/>
          </a:xfrm>
          <a:prstGeom prst="rect">
            <a:avLst/>
          </a:prstGeom>
          <a:noFill/>
          <a:ln/>
        </p:spPr>
        <p:txBody>
          <a:bodyPr wrap="square" lIns="0" tIns="0" rIns="0" bIns="0" rtlCol="0" anchor="t">
            <a:normAutofit/>
          </a:bodyPr>
          <a:lstStyle/>
          <a:p>
            <a:pPr marL="0" indent="0" algn="just">
              <a:buNone/>
            </a:pPr>
            <a:r>
              <a:rPr lang="en-US" sz="1120" dirty="0">
                <a:solidFill>
                  <a:srgbClr val="607184"/>
                </a:solidFill>
                <a:latin typeface="Aptos" pitchFamily="34" charset="0"/>
                <a:ea typeface="Aptos" pitchFamily="34" charset="-122"/>
                <a:cs typeface="Aptos" pitchFamily="34" charset="-120"/>
              </a:rPr>
              <a:t>Idoneidade (sem condenação criminal ou inelegibilidade), certificação profissional aplicável, habilitação comprovada e atendimento às exigências da legislação previdenciária.</a:t>
            </a:r>
            <a:endParaRPr lang="en-US" sz="1120" dirty="0"/>
          </a:p>
        </p:txBody>
      </p:sp>
      <p:sp>
        <p:nvSpPr>
          <p:cNvPr id="21" name="Text 19"/>
          <p:cNvSpPr/>
          <p:nvPr/>
        </p:nvSpPr>
        <p:spPr>
          <a:xfrm>
            <a:off x="713232" y="5330952"/>
            <a:ext cx="10789920" cy="274320"/>
          </a:xfrm>
          <a:prstGeom prst="rect">
            <a:avLst/>
          </a:prstGeom>
          <a:noFill/>
          <a:ln/>
        </p:spPr>
        <p:txBody>
          <a:bodyPr wrap="square" lIns="0" tIns="0" rIns="0" bIns="0" rtlCol="0" anchor="ctr">
            <a:normAutofit/>
          </a:bodyPr>
          <a:lstStyle/>
          <a:p>
            <a:pPr marL="0" indent="0">
              <a:buNone/>
            </a:pPr>
            <a:r>
              <a:rPr lang="en-US" sz="1100" i="1" dirty="0">
                <a:solidFill>
                  <a:srgbClr val="607184"/>
                </a:solidFill>
                <a:latin typeface="Aptos" pitchFamily="34" charset="0"/>
                <a:ea typeface="Aptos" pitchFamily="34" charset="-122"/>
                <a:cs typeface="Aptos" pitchFamily="34" charset="-120"/>
              </a:rPr>
              <a:t>• Base indicada: LC Municipal nº 80/2010, arts. 60, 61 e 64-A. Consulte a legislação vigente.</a:t>
            </a:r>
            <a:endParaRPr lang="en-US" sz="1100" dirty="0"/>
          </a:p>
        </p:txBody>
      </p:sp>
      <p:sp>
        <p:nvSpPr>
          <p:cNvPr id="25" name="Slide Number Placeholder 0"/>
          <p:cNvSpPr>
            <a:spLocks noGrp="1"/>
          </p:cNvSpPr>
          <p:nvPr>
            <p:ph type="sldNum" sz="quarter" idx="4294967295"/>
          </p:nvPr>
        </p:nvSpPr>
        <p:spPr>
          <a:xfrm>
            <a:off x="8732520" y="62453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788A"/>
                </a:solidFill>
                <a:latin typeface="Aptos"/>
                <a:ea typeface="Aptos"/>
                <a:cs typeface="Aptos"/>
              </a:defRPr>
            </a:lvl1pPr>
          </a:lstStyle>
          <a:p>
            <a:pPr algn="l"/>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66928" y="310896"/>
            <a:ext cx="9144000" cy="201168"/>
          </a:xfrm>
          <a:prstGeom prst="rect">
            <a:avLst/>
          </a:prstGeom>
          <a:noFill/>
          <a:ln/>
        </p:spPr>
        <p:txBody>
          <a:bodyPr wrap="square" lIns="0" tIns="0" rIns="0" bIns="0" rtlCol="0" anchor="ctr">
            <a:normAutofit/>
          </a:bodyPr>
          <a:lstStyle/>
          <a:p>
            <a:pPr marL="0" indent="0">
              <a:buNone/>
            </a:pPr>
            <a:r>
              <a:rPr lang="en-US" sz="900" b="1" kern="0" spc="160" dirty="0">
                <a:solidFill>
                  <a:srgbClr val="117A83"/>
                </a:solidFill>
                <a:latin typeface="Aptos" pitchFamily="34" charset="0"/>
                <a:ea typeface="Aptos" pitchFamily="34" charset="-122"/>
                <a:cs typeface="Aptos" pitchFamily="34" charset="-120"/>
              </a:rPr>
              <a:t>REQUISITOS E RESPONSABILIDADES</a:t>
            </a:r>
            <a:endParaRPr lang="en-US" sz="900" dirty="0"/>
          </a:p>
        </p:txBody>
      </p:sp>
      <p:sp>
        <p:nvSpPr>
          <p:cNvPr id="3" name="Text 1"/>
          <p:cNvSpPr/>
          <p:nvPr/>
        </p:nvSpPr>
        <p:spPr>
          <a:xfrm>
            <a:off x="566928" y="658368"/>
            <a:ext cx="10972800" cy="502920"/>
          </a:xfrm>
          <a:prstGeom prst="rect">
            <a:avLst/>
          </a:prstGeom>
          <a:noFill/>
          <a:ln/>
        </p:spPr>
        <p:txBody>
          <a:bodyPr wrap="square" lIns="0" tIns="0" rIns="0" bIns="0" rtlCol="0" anchor="ctr">
            <a:normAutofit/>
          </a:bodyPr>
          <a:lstStyle/>
          <a:p>
            <a:pPr marL="0" indent="0">
              <a:buNone/>
            </a:pPr>
            <a:r>
              <a:rPr lang="en-US" sz="2600" b="1" dirty="0">
                <a:solidFill>
                  <a:srgbClr val="153B63"/>
                </a:solidFill>
                <a:latin typeface="Aptos" pitchFamily="34" charset="0"/>
                <a:ea typeface="Aptos" pitchFamily="34" charset="-122"/>
                <a:cs typeface="Aptos" pitchFamily="34" charset="-120"/>
              </a:rPr>
              <a:t>Conselho Fiscal</a:t>
            </a:r>
            <a:endParaRPr lang="en-US" sz="2600" dirty="0"/>
          </a:p>
        </p:txBody>
      </p:sp>
      <p:sp>
        <p:nvSpPr>
          <p:cNvPr id="4" name="Text 2"/>
          <p:cNvSpPr/>
          <p:nvPr/>
        </p:nvSpPr>
        <p:spPr>
          <a:xfrm>
            <a:off x="585216" y="1225296"/>
            <a:ext cx="10881360" cy="384048"/>
          </a:xfrm>
          <a:prstGeom prst="rect">
            <a:avLst/>
          </a:prstGeom>
          <a:noFill/>
          <a:ln/>
        </p:spPr>
        <p:txBody>
          <a:bodyPr wrap="square" lIns="0" tIns="0" rIns="0" bIns="0" rtlCol="0" anchor="t">
            <a:normAutofit/>
          </a:bodyPr>
          <a:lstStyle/>
          <a:p>
            <a:pPr marL="0" indent="0">
              <a:buNone/>
            </a:pPr>
            <a:r>
              <a:rPr lang="en-US" sz="1150" dirty="0">
                <a:solidFill>
                  <a:srgbClr val="607184"/>
                </a:solidFill>
                <a:latin typeface="Aptos" pitchFamily="34" charset="0"/>
                <a:ea typeface="Aptos" pitchFamily="34" charset="-122"/>
                <a:cs typeface="Aptos" pitchFamily="34" charset="-120"/>
              </a:rPr>
              <a:t>A fiscalização é permanente e individual; não se confunde com a administração direta do Instituto.</a:t>
            </a:r>
            <a:endParaRPr lang="en-US" sz="1150" dirty="0"/>
          </a:p>
        </p:txBody>
      </p:sp>
      <p:sp>
        <p:nvSpPr>
          <p:cNvPr id="5" name="Shape 3"/>
          <p:cNvSpPr/>
          <p:nvPr/>
        </p:nvSpPr>
        <p:spPr>
          <a:xfrm>
            <a:off x="685800" y="1874520"/>
            <a:ext cx="5230368" cy="1325880"/>
          </a:xfrm>
          <a:prstGeom prst="rect">
            <a:avLst/>
          </a:prstGeom>
          <a:solidFill>
            <a:srgbClr val="FFFFFF"/>
          </a:solidFill>
          <a:ln w="10160">
            <a:solidFill>
              <a:srgbClr val="D9E0E8"/>
            </a:solidFill>
            <a:prstDash val="solid"/>
          </a:ln>
        </p:spPr>
        <p:txBody>
          <a:bodyPr/>
          <a:lstStyle/>
          <a:p>
            <a:endParaRPr lang="pt-BR"/>
          </a:p>
        </p:txBody>
      </p:sp>
      <p:sp>
        <p:nvSpPr>
          <p:cNvPr id="6" name="Shape 4"/>
          <p:cNvSpPr/>
          <p:nvPr/>
        </p:nvSpPr>
        <p:spPr>
          <a:xfrm>
            <a:off x="685800" y="1874520"/>
            <a:ext cx="50292" cy="1325880"/>
          </a:xfrm>
          <a:prstGeom prst="rect">
            <a:avLst/>
          </a:prstGeom>
          <a:solidFill>
            <a:srgbClr val="117A83"/>
          </a:solidFill>
          <a:ln w="12700">
            <a:solidFill>
              <a:srgbClr val="117A83">
                <a:alpha val="0"/>
              </a:srgbClr>
            </a:solidFill>
            <a:prstDash val="solid"/>
          </a:ln>
        </p:spPr>
        <p:txBody>
          <a:bodyPr/>
          <a:lstStyle/>
          <a:p>
            <a:endParaRPr lang="pt-BR"/>
          </a:p>
        </p:txBody>
      </p:sp>
      <p:sp>
        <p:nvSpPr>
          <p:cNvPr id="7" name="Text 5"/>
          <p:cNvSpPr/>
          <p:nvPr/>
        </p:nvSpPr>
        <p:spPr>
          <a:xfrm>
            <a:off x="886968" y="2057400"/>
            <a:ext cx="4864608" cy="301752"/>
          </a:xfrm>
          <a:prstGeom prst="rect">
            <a:avLst/>
          </a:prstGeom>
          <a:noFill/>
          <a:ln/>
        </p:spPr>
        <p:txBody>
          <a:bodyPr wrap="square" lIns="0" tIns="0" rIns="0" bIns="0" rtlCol="0" anchor="t">
            <a:normAutofit/>
          </a:bodyPr>
          <a:lstStyle/>
          <a:p>
            <a:pPr marL="0" indent="0">
              <a:buNone/>
            </a:pPr>
            <a:r>
              <a:rPr lang="en-US" sz="1500" b="1" dirty="0">
                <a:solidFill>
                  <a:srgbClr val="153B63"/>
                </a:solidFill>
                <a:latin typeface="Aptos" pitchFamily="34" charset="0"/>
                <a:ea typeface="Aptos" pitchFamily="34" charset="-122"/>
                <a:cs typeface="Aptos" pitchFamily="34" charset="-120"/>
              </a:rPr>
              <a:t>Papel fiscalizador</a:t>
            </a:r>
            <a:endParaRPr lang="en-US" sz="1500" dirty="0"/>
          </a:p>
        </p:txBody>
      </p:sp>
      <p:sp>
        <p:nvSpPr>
          <p:cNvPr id="8" name="Text 6"/>
          <p:cNvSpPr/>
          <p:nvPr/>
        </p:nvSpPr>
        <p:spPr>
          <a:xfrm>
            <a:off x="886968" y="2468880"/>
            <a:ext cx="4846320" cy="576072"/>
          </a:xfrm>
          <a:prstGeom prst="rect">
            <a:avLst/>
          </a:prstGeom>
          <a:noFill/>
          <a:ln/>
        </p:spPr>
        <p:txBody>
          <a:bodyPr wrap="square" lIns="0" tIns="0" rIns="0" bIns="0" rtlCol="0" anchor="t">
            <a:normAutofit/>
          </a:bodyPr>
          <a:lstStyle/>
          <a:p>
            <a:pPr marL="0" indent="0" algn="just">
              <a:buNone/>
            </a:pPr>
            <a:r>
              <a:rPr lang="en-US" sz="1120" dirty="0">
                <a:solidFill>
                  <a:srgbClr val="607184"/>
                </a:solidFill>
                <a:latin typeface="Aptos" pitchFamily="34" charset="0"/>
                <a:ea typeface="Aptos" pitchFamily="34" charset="-122"/>
                <a:cs typeface="Aptos" pitchFamily="34" charset="-120"/>
              </a:rPr>
              <a:t>Fiscaliza os atos da Diretoria e a gestão do RPPS; emite parecer sobre as prestações de contas e acompanha a execução orçamentária.</a:t>
            </a:r>
            <a:endParaRPr lang="en-US" sz="1120" dirty="0"/>
          </a:p>
        </p:txBody>
      </p:sp>
      <p:sp>
        <p:nvSpPr>
          <p:cNvPr id="9" name="Shape 7"/>
          <p:cNvSpPr/>
          <p:nvPr/>
        </p:nvSpPr>
        <p:spPr>
          <a:xfrm>
            <a:off x="6291072" y="1874520"/>
            <a:ext cx="5230368" cy="1325880"/>
          </a:xfrm>
          <a:prstGeom prst="rect">
            <a:avLst/>
          </a:prstGeom>
          <a:solidFill>
            <a:srgbClr val="FFFFFF"/>
          </a:solidFill>
          <a:ln w="10160">
            <a:solidFill>
              <a:srgbClr val="D9E0E8"/>
            </a:solidFill>
            <a:prstDash val="solid"/>
          </a:ln>
        </p:spPr>
        <p:txBody>
          <a:bodyPr/>
          <a:lstStyle/>
          <a:p>
            <a:endParaRPr lang="pt-BR"/>
          </a:p>
        </p:txBody>
      </p:sp>
      <p:sp>
        <p:nvSpPr>
          <p:cNvPr id="10" name="Shape 8"/>
          <p:cNvSpPr/>
          <p:nvPr/>
        </p:nvSpPr>
        <p:spPr>
          <a:xfrm>
            <a:off x="6291072" y="1874520"/>
            <a:ext cx="50292" cy="1325880"/>
          </a:xfrm>
          <a:prstGeom prst="rect">
            <a:avLst/>
          </a:prstGeom>
          <a:solidFill>
            <a:srgbClr val="D6AA32"/>
          </a:solidFill>
          <a:ln w="12700">
            <a:solidFill>
              <a:srgbClr val="D6AA32">
                <a:alpha val="0"/>
              </a:srgbClr>
            </a:solidFill>
            <a:prstDash val="solid"/>
          </a:ln>
        </p:spPr>
        <p:txBody>
          <a:bodyPr/>
          <a:lstStyle/>
          <a:p>
            <a:endParaRPr lang="pt-BR"/>
          </a:p>
        </p:txBody>
      </p:sp>
      <p:sp>
        <p:nvSpPr>
          <p:cNvPr id="11" name="Text 9"/>
          <p:cNvSpPr/>
          <p:nvPr/>
        </p:nvSpPr>
        <p:spPr>
          <a:xfrm>
            <a:off x="6492240" y="2057400"/>
            <a:ext cx="4864608" cy="301752"/>
          </a:xfrm>
          <a:prstGeom prst="rect">
            <a:avLst/>
          </a:prstGeom>
          <a:noFill/>
          <a:ln/>
        </p:spPr>
        <p:txBody>
          <a:bodyPr wrap="square" lIns="0" tIns="0" rIns="0" bIns="0" rtlCol="0" anchor="t">
            <a:normAutofit/>
          </a:bodyPr>
          <a:lstStyle/>
          <a:p>
            <a:pPr marL="0" indent="0">
              <a:buNone/>
            </a:pPr>
            <a:r>
              <a:rPr lang="en-US" sz="1500" b="1" dirty="0">
                <a:solidFill>
                  <a:srgbClr val="153B63"/>
                </a:solidFill>
                <a:latin typeface="Aptos" pitchFamily="34" charset="0"/>
                <a:ea typeface="Aptos" pitchFamily="34" charset="-122"/>
                <a:cs typeface="Aptos" pitchFamily="34" charset="-120"/>
              </a:rPr>
              <a:t>O que acompanha</a:t>
            </a:r>
            <a:endParaRPr lang="en-US" sz="1500" dirty="0"/>
          </a:p>
        </p:txBody>
      </p:sp>
      <p:sp>
        <p:nvSpPr>
          <p:cNvPr id="12" name="Text 10"/>
          <p:cNvSpPr/>
          <p:nvPr/>
        </p:nvSpPr>
        <p:spPr>
          <a:xfrm>
            <a:off x="6492240" y="2468880"/>
            <a:ext cx="4846320" cy="576072"/>
          </a:xfrm>
          <a:prstGeom prst="rect">
            <a:avLst/>
          </a:prstGeom>
          <a:noFill/>
          <a:ln/>
        </p:spPr>
        <p:txBody>
          <a:bodyPr wrap="square" lIns="0" tIns="0" rIns="0" bIns="0" rtlCol="0" anchor="t">
            <a:normAutofit/>
          </a:bodyPr>
          <a:lstStyle/>
          <a:p>
            <a:pPr marL="0" indent="0" algn="just">
              <a:buNone/>
            </a:pPr>
            <a:r>
              <a:rPr lang="en-US" sz="1120" dirty="0">
                <a:solidFill>
                  <a:srgbClr val="607184"/>
                </a:solidFill>
                <a:latin typeface="Aptos" pitchFamily="34" charset="0"/>
                <a:ea typeface="Aptos" pitchFamily="34" charset="-122"/>
                <a:cs typeface="Aptos" pitchFamily="34" charset="-120"/>
              </a:rPr>
              <a:t>Examina demonstrações financeiras; verifica investimentos, segurança, rentabilidade e liquidez; acompanha benefícios, reservas, fundos e provisões previdenciárias.</a:t>
            </a:r>
            <a:endParaRPr lang="en-US" sz="1120" dirty="0"/>
          </a:p>
        </p:txBody>
      </p:sp>
      <p:sp>
        <p:nvSpPr>
          <p:cNvPr id="13" name="Shape 11"/>
          <p:cNvSpPr/>
          <p:nvPr/>
        </p:nvSpPr>
        <p:spPr>
          <a:xfrm>
            <a:off x="685800" y="3493008"/>
            <a:ext cx="5230368" cy="1325880"/>
          </a:xfrm>
          <a:prstGeom prst="rect">
            <a:avLst/>
          </a:prstGeom>
          <a:solidFill>
            <a:srgbClr val="FFFFFF"/>
          </a:solidFill>
          <a:ln w="10160">
            <a:solidFill>
              <a:srgbClr val="D9E0E8"/>
            </a:solidFill>
            <a:prstDash val="solid"/>
          </a:ln>
        </p:spPr>
        <p:txBody>
          <a:bodyPr/>
          <a:lstStyle/>
          <a:p>
            <a:endParaRPr lang="pt-BR"/>
          </a:p>
        </p:txBody>
      </p:sp>
      <p:sp>
        <p:nvSpPr>
          <p:cNvPr id="14" name="Shape 12"/>
          <p:cNvSpPr/>
          <p:nvPr/>
        </p:nvSpPr>
        <p:spPr>
          <a:xfrm>
            <a:off x="685800" y="3493008"/>
            <a:ext cx="50292" cy="1325880"/>
          </a:xfrm>
          <a:prstGeom prst="rect">
            <a:avLst/>
          </a:prstGeom>
          <a:solidFill>
            <a:srgbClr val="2C6798"/>
          </a:solidFill>
          <a:ln w="12700">
            <a:solidFill>
              <a:srgbClr val="2C6798">
                <a:alpha val="0"/>
              </a:srgbClr>
            </a:solidFill>
            <a:prstDash val="solid"/>
          </a:ln>
        </p:spPr>
        <p:txBody>
          <a:bodyPr/>
          <a:lstStyle/>
          <a:p>
            <a:endParaRPr lang="pt-BR"/>
          </a:p>
        </p:txBody>
      </p:sp>
      <p:sp>
        <p:nvSpPr>
          <p:cNvPr id="15" name="Text 13"/>
          <p:cNvSpPr/>
          <p:nvPr/>
        </p:nvSpPr>
        <p:spPr>
          <a:xfrm>
            <a:off x="886968" y="3675888"/>
            <a:ext cx="4864608" cy="301752"/>
          </a:xfrm>
          <a:prstGeom prst="rect">
            <a:avLst/>
          </a:prstGeom>
          <a:noFill/>
          <a:ln/>
        </p:spPr>
        <p:txBody>
          <a:bodyPr wrap="square" lIns="0" tIns="0" rIns="0" bIns="0" rtlCol="0" anchor="t">
            <a:normAutofit/>
          </a:bodyPr>
          <a:lstStyle/>
          <a:p>
            <a:pPr marL="0" indent="0">
              <a:buNone/>
            </a:pPr>
            <a:r>
              <a:rPr lang="en-US" sz="1500" b="1" dirty="0">
                <a:solidFill>
                  <a:srgbClr val="153B63"/>
                </a:solidFill>
                <a:latin typeface="Aptos" pitchFamily="34" charset="0"/>
                <a:ea typeface="Aptos" pitchFamily="34" charset="-122"/>
                <a:cs typeface="Aptos" pitchFamily="34" charset="-120"/>
              </a:rPr>
              <a:t>Composição e mandato</a:t>
            </a:r>
            <a:endParaRPr lang="en-US" sz="1500" dirty="0"/>
          </a:p>
        </p:txBody>
      </p:sp>
      <p:sp>
        <p:nvSpPr>
          <p:cNvPr id="16" name="Text 14"/>
          <p:cNvSpPr/>
          <p:nvPr/>
        </p:nvSpPr>
        <p:spPr>
          <a:xfrm>
            <a:off x="886968" y="4087368"/>
            <a:ext cx="4846320" cy="576072"/>
          </a:xfrm>
          <a:prstGeom prst="rect">
            <a:avLst/>
          </a:prstGeom>
          <a:noFill/>
          <a:ln/>
        </p:spPr>
        <p:txBody>
          <a:bodyPr wrap="square" lIns="0" tIns="0" rIns="0" bIns="0" rtlCol="0" anchor="t">
            <a:normAutofit/>
          </a:bodyPr>
          <a:lstStyle/>
          <a:p>
            <a:pPr marL="0" indent="0" algn="just">
              <a:buNone/>
            </a:pPr>
            <a:r>
              <a:rPr lang="en-US" sz="1120" dirty="0">
                <a:solidFill>
                  <a:srgbClr val="607184"/>
                </a:solidFill>
                <a:latin typeface="Aptos" pitchFamily="34" charset="0"/>
                <a:ea typeface="Aptos" pitchFamily="34" charset="-122"/>
                <a:cs typeface="Aptos" pitchFamily="34" charset="-120"/>
              </a:rPr>
              <a:t>4 membros titulares e suplentes, com representação indicada e eleita conforme a lei municipal. Mandato acompanha o Conselho de Administração; permitida recondução.</a:t>
            </a:r>
            <a:endParaRPr lang="en-US" sz="1120" dirty="0"/>
          </a:p>
        </p:txBody>
      </p:sp>
      <p:sp>
        <p:nvSpPr>
          <p:cNvPr id="17" name="Shape 15"/>
          <p:cNvSpPr/>
          <p:nvPr/>
        </p:nvSpPr>
        <p:spPr>
          <a:xfrm>
            <a:off x="6291072" y="3493008"/>
            <a:ext cx="5230368" cy="1325880"/>
          </a:xfrm>
          <a:prstGeom prst="rect">
            <a:avLst/>
          </a:prstGeom>
          <a:solidFill>
            <a:srgbClr val="FFFFFF"/>
          </a:solidFill>
          <a:ln w="10160">
            <a:solidFill>
              <a:srgbClr val="D9E0E8"/>
            </a:solidFill>
            <a:prstDash val="solid"/>
          </a:ln>
        </p:spPr>
        <p:txBody>
          <a:bodyPr/>
          <a:lstStyle/>
          <a:p>
            <a:endParaRPr lang="pt-BR"/>
          </a:p>
        </p:txBody>
      </p:sp>
      <p:sp>
        <p:nvSpPr>
          <p:cNvPr id="18" name="Shape 16"/>
          <p:cNvSpPr/>
          <p:nvPr/>
        </p:nvSpPr>
        <p:spPr>
          <a:xfrm>
            <a:off x="6291072" y="3493008"/>
            <a:ext cx="50292" cy="1325880"/>
          </a:xfrm>
          <a:prstGeom prst="rect">
            <a:avLst/>
          </a:prstGeom>
          <a:solidFill>
            <a:srgbClr val="26836F"/>
          </a:solidFill>
          <a:ln w="12700">
            <a:solidFill>
              <a:srgbClr val="26836F">
                <a:alpha val="0"/>
              </a:srgbClr>
            </a:solidFill>
            <a:prstDash val="solid"/>
          </a:ln>
        </p:spPr>
        <p:txBody>
          <a:bodyPr/>
          <a:lstStyle/>
          <a:p>
            <a:endParaRPr lang="pt-BR"/>
          </a:p>
        </p:txBody>
      </p:sp>
      <p:sp>
        <p:nvSpPr>
          <p:cNvPr id="19" name="Text 17"/>
          <p:cNvSpPr/>
          <p:nvPr/>
        </p:nvSpPr>
        <p:spPr>
          <a:xfrm>
            <a:off x="6492240" y="3675888"/>
            <a:ext cx="4864608" cy="301752"/>
          </a:xfrm>
          <a:prstGeom prst="rect">
            <a:avLst/>
          </a:prstGeom>
          <a:noFill/>
          <a:ln/>
        </p:spPr>
        <p:txBody>
          <a:bodyPr wrap="square" lIns="0" tIns="0" rIns="0" bIns="0" rtlCol="0" anchor="t">
            <a:normAutofit/>
          </a:bodyPr>
          <a:lstStyle/>
          <a:p>
            <a:pPr marL="0" indent="0">
              <a:buNone/>
            </a:pPr>
            <a:r>
              <a:rPr lang="en-US" sz="1500" b="1" dirty="0">
                <a:solidFill>
                  <a:srgbClr val="153B63"/>
                </a:solidFill>
                <a:latin typeface="Aptos" pitchFamily="34" charset="0"/>
                <a:ea typeface="Aptos" pitchFamily="34" charset="-122"/>
                <a:cs typeface="Aptos" pitchFamily="34" charset="-120"/>
              </a:rPr>
              <a:t>Requisitos e limites</a:t>
            </a:r>
            <a:endParaRPr lang="en-US" sz="1500" dirty="0"/>
          </a:p>
        </p:txBody>
      </p:sp>
      <p:sp>
        <p:nvSpPr>
          <p:cNvPr id="20" name="Text 18"/>
          <p:cNvSpPr/>
          <p:nvPr/>
        </p:nvSpPr>
        <p:spPr>
          <a:xfrm>
            <a:off x="6492240" y="4087368"/>
            <a:ext cx="4846320" cy="576072"/>
          </a:xfrm>
          <a:prstGeom prst="rect">
            <a:avLst/>
          </a:prstGeom>
          <a:noFill/>
          <a:ln/>
        </p:spPr>
        <p:txBody>
          <a:bodyPr wrap="square" lIns="0" tIns="0" rIns="0" bIns="0" rtlCol="0" anchor="t">
            <a:normAutofit/>
          </a:bodyPr>
          <a:lstStyle/>
          <a:p>
            <a:pPr marL="0" indent="0" algn="just">
              <a:buNone/>
            </a:pPr>
            <a:r>
              <a:rPr lang="en-US" sz="1120" dirty="0">
                <a:solidFill>
                  <a:srgbClr val="607184"/>
                </a:solidFill>
                <a:latin typeface="Aptos" pitchFamily="34" charset="0"/>
                <a:ea typeface="Aptos" pitchFamily="34" charset="-122"/>
                <a:cs typeface="Aptos" pitchFamily="34" charset="-120"/>
              </a:rPr>
              <a:t>Idoneidade, certificação previdenciária aplicável, habilitação e demais exigências legais. Fiscaliza sem interferir na administração direta do Olímpia Prev.</a:t>
            </a:r>
            <a:endParaRPr lang="en-US" sz="1120" dirty="0"/>
          </a:p>
        </p:txBody>
      </p:sp>
      <p:sp>
        <p:nvSpPr>
          <p:cNvPr id="21" name="Text 19"/>
          <p:cNvSpPr/>
          <p:nvPr/>
        </p:nvSpPr>
        <p:spPr>
          <a:xfrm>
            <a:off x="713232" y="5330952"/>
            <a:ext cx="10789920" cy="274320"/>
          </a:xfrm>
          <a:prstGeom prst="rect">
            <a:avLst/>
          </a:prstGeom>
          <a:noFill/>
          <a:ln/>
        </p:spPr>
        <p:txBody>
          <a:bodyPr wrap="square" lIns="0" tIns="0" rIns="0" bIns="0" rtlCol="0" anchor="ctr">
            <a:normAutofit/>
          </a:bodyPr>
          <a:lstStyle/>
          <a:p>
            <a:pPr marL="0" indent="0">
              <a:buNone/>
            </a:pPr>
            <a:r>
              <a:rPr lang="en-US" sz="1100" i="1" dirty="0">
                <a:solidFill>
                  <a:srgbClr val="607184"/>
                </a:solidFill>
                <a:latin typeface="Aptos" pitchFamily="34" charset="0"/>
                <a:ea typeface="Aptos" pitchFamily="34" charset="-122"/>
                <a:cs typeface="Aptos" pitchFamily="34" charset="-120"/>
              </a:rPr>
              <a:t>• Base indicada: LC Municipal nº 80/2010, arts. 62, 63 e 64-A. Consulte a legislação vigente.</a:t>
            </a:r>
            <a:endParaRPr lang="en-US" sz="1100" dirty="0"/>
          </a:p>
        </p:txBody>
      </p:sp>
      <p:sp>
        <p:nvSpPr>
          <p:cNvPr id="25" name="Slide Number Placeholder 0"/>
          <p:cNvSpPr>
            <a:spLocks noGrp="1"/>
          </p:cNvSpPr>
          <p:nvPr>
            <p:ph type="sldNum" sz="quarter" idx="4294967295"/>
          </p:nvPr>
        </p:nvSpPr>
        <p:spPr>
          <a:xfrm>
            <a:off x="8732520" y="62453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788A"/>
                </a:solidFill>
                <a:latin typeface="Aptos"/>
                <a:ea typeface="Aptos"/>
                <a:cs typeface="Aptos"/>
              </a:defRPr>
            </a:lvl1pPr>
          </a:lstStyle>
          <a:p>
            <a:pPr algn="l"/>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66928" y="310896"/>
            <a:ext cx="9144000" cy="201168"/>
          </a:xfrm>
          <a:prstGeom prst="rect">
            <a:avLst/>
          </a:prstGeom>
          <a:noFill/>
          <a:ln/>
        </p:spPr>
        <p:txBody>
          <a:bodyPr wrap="square" lIns="0" tIns="0" rIns="0" bIns="0" rtlCol="0" anchor="ctr">
            <a:normAutofit/>
          </a:bodyPr>
          <a:lstStyle/>
          <a:p>
            <a:pPr marL="0" indent="0">
              <a:buNone/>
            </a:pPr>
            <a:r>
              <a:rPr lang="en-US" sz="900" b="1" kern="0" spc="160" dirty="0">
                <a:solidFill>
                  <a:srgbClr val="117A83"/>
                </a:solidFill>
                <a:latin typeface="Aptos" pitchFamily="34" charset="0"/>
                <a:ea typeface="Aptos" pitchFamily="34" charset="-122"/>
                <a:cs typeface="Aptos" pitchFamily="34" charset="-120"/>
              </a:rPr>
              <a:t>CONTROLE SOCIAL</a:t>
            </a:r>
            <a:endParaRPr lang="en-US" sz="900" dirty="0"/>
          </a:p>
        </p:txBody>
      </p:sp>
      <p:sp>
        <p:nvSpPr>
          <p:cNvPr id="3" name="Text 1"/>
          <p:cNvSpPr/>
          <p:nvPr/>
        </p:nvSpPr>
        <p:spPr>
          <a:xfrm>
            <a:off x="566928" y="658368"/>
            <a:ext cx="10972800" cy="502920"/>
          </a:xfrm>
          <a:prstGeom prst="rect">
            <a:avLst/>
          </a:prstGeom>
          <a:noFill/>
          <a:ln/>
        </p:spPr>
        <p:txBody>
          <a:bodyPr wrap="square" lIns="0" tIns="0" rIns="0" bIns="0" rtlCol="0" anchor="ctr">
            <a:normAutofit/>
          </a:bodyPr>
          <a:lstStyle/>
          <a:p>
            <a:pPr marL="0" indent="0">
              <a:buNone/>
            </a:pPr>
            <a:r>
              <a:rPr lang="en-US" sz="2600" b="1" dirty="0">
                <a:solidFill>
                  <a:srgbClr val="153B63"/>
                </a:solidFill>
                <a:latin typeface="Aptos" pitchFamily="34" charset="0"/>
                <a:ea typeface="Aptos" pitchFamily="34" charset="-122"/>
                <a:cs typeface="Aptos" pitchFamily="34" charset="-120"/>
              </a:rPr>
              <a:t>Informação pública e prestação de contas</a:t>
            </a:r>
            <a:endParaRPr lang="en-US" sz="2600" dirty="0"/>
          </a:p>
        </p:txBody>
      </p:sp>
      <p:sp>
        <p:nvSpPr>
          <p:cNvPr id="4" name="Text 2"/>
          <p:cNvSpPr/>
          <p:nvPr/>
        </p:nvSpPr>
        <p:spPr>
          <a:xfrm>
            <a:off x="585216" y="1225296"/>
            <a:ext cx="10881360" cy="384048"/>
          </a:xfrm>
          <a:prstGeom prst="rect">
            <a:avLst/>
          </a:prstGeom>
          <a:noFill/>
          <a:ln/>
        </p:spPr>
        <p:txBody>
          <a:bodyPr wrap="square" lIns="0" tIns="0" rIns="0" bIns="0" rtlCol="0" anchor="t">
            <a:normAutofit/>
          </a:bodyPr>
          <a:lstStyle/>
          <a:p>
            <a:pPr marL="0" indent="0">
              <a:buNone/>
            </a:pPr>
            <a:r>
              <a:rPr lang="en-US" sz="1150" dirty="0">
                <a:solidFill>
                  <a:srgbClr val="607184"/>
                </a:solidFill>
                <a:latin typeface="Aptos" pitchFamily="34" charset="0"/>
                <a:ea typeface="Aptos" pitchFamily="34" charset="-122"/>
                <a:cs typeface="Aptos" pitchFamily="34" charset="-120"/>
              </a:rPr>
              <a:t>Relatórios, legislação, regimentos, código de ética e política de investimentos devem ser acessíveis aos segurados e à sociedade.</a:t>
            </a:r>
            <a:endParaRPr lang="en-US" sz="1150" dirty="0"/>
          </a:p>
        </p:txBody>
      </p:sp>
      <p:sp>
        <p:nvSpPr>
          <p:cNvPr id="5" name="Shape 3"/>
          <p:cNvSpPr/>
          <p:nvPr/>
        </p:nvSpPr>
        <p:spPr>
          <a:xfrm>
            <a:off x="713232" y="2167128"/>
            <a:ext cx="3447288" cy="2331720"/>
          </a:xfrm>
          <a:prstGeom prst="rect">
            <a:avLst/>
          </a:prstGeom>
          <a:solidFill>
            <a:srgbClr val="FFFFFF"/>
          </a:solidFill>
          <a:ln w="10160">
            <a:solidFill>
              <a:srgbClr val="D9E0E8"/>
            </a:solidFill>
            <a:prstDash val="solid"/>
          </a:ln>
        </p:spPr>
        <p:txBody>
          <a:bodyPr/>
          <a:lstStyle/>
          <a:p>
            <a:endParaRPr lang="pt-BR"/>
          </a:p>
        </p:txBody>
      </p:sp>
      <p:sp>
        <p:nvSpPr>
          <p:cNvPr id="6" name="Shape 4"/>
          <p:cNvSpPr/>
          <p:nvPr/>
        </p:nvSpPr>
        <p:spPr>
          <a:xfrm>
            <a:off x="713232" y="2167128"/>
            <a:ext cx="50292" cy="2331720"/>
          </a:xfrm>
          <a:prstGeom prst="rect">
            <a:avLst/>
          </a:prstGeom>
          <a:solidFill>
            <a:srgbClr val="117A83"/>
          </a:solidFill>
          <a:ln w="12700">
            <a:solidFill>
              <a:srgbClr val="117A83">
                <a:alpha val="0"/>
              </a:srgbClr>
            </a:solidFill>
            <a:prstDash val="solid"/>
          </a:ln>
        </p:spPr>
        <p:txBody>
          <a:bodyPr/>
          <a:lstStyle/>
          <a:p>
            <a:endParaRPr lang="pt-BR"/>
          </a:p>
        </p:txBody>
      </p:sp>
      <p:sp>
        <p:nvSpPr>
          <p:cNvPr id="7" name="Text 5"/>
          <p:cNvSpPr/>
          <p:nvPr/>
        </p:nvSpPr>
        <p:spPr>
          <a:xfrm>
            <a:off x="914400" y="2350008"/>
            <a:ext cx="3081528" cy="301752"/>
          </a:xfrm>
          <a:prstGeom prst="rect">
            <a:avLst/>
          </a:prstGeom>
          <a:noFill/>
          <a:ln/>
        </p:spPr>
        <p:txBody>
          <a:bodyPr wrap="square" lIns="0" tIns="0" rIns="0" bIns="0" rtlCol="0" anchor="t">
            <a:normAutofit/>
          </a:bodyPr>
          <a:lstStyle/>
          <a:p>
            <a:pPr marL="0" indent="0">
              <a:buNone/>
            </a:pPr>
            <a:r>
              <a:rPr lang="en-US" sz="1600" b="1" dirty="0">
                <a:solidFill>
                  <a:srgbClr val="153B63"/>
                </a:solidFill>
                <a:latin typeface="Aptos" pitchFamily="34" charset="0"/>
                <a:ea typeface="Aptos" pitchFamily="34" charset="-122"/>
                <a:cs typeface="Aptos" pitchFamily="34" charset="-120"/>
              </a:rPr>
              <a:t>Portal oficial</a:t>
            </a:r>
            <a:endParaRPr lang="en-US" sz="1600" dirty="0"/>
          </a:p>
        </p:txBody>
      </p:sp>
      <p:sp>
        <p:nvSpPr>
          <p:cNvPr id="8" name="Text 6"/>
          <p:cNvSpPr/>
          <p:nvPr/>
        </p:nvSpPr>
        <p:spPr>
          <a:xfrm>
            <a:off x="914400" y="2761488"/>
            <a:ext cx="3063240" cy="1581912"/>
          </a:xfrm>
          <a:prstGeom prst="rect">
            <a:avLst/>
          </a:prstGeom>
          <a:noFill/>
          <a:ln/>
        </p:spPr>
        <p:txBody>
          <a:bodyPr wrap="square" lIns="0" tIns="0" rIns="0" bIns="0" rtlCol="0" anchor="t">
            <a:normAutofit/>
          </a:bodyPr>
          <a:lstStyle/>
          <a:p>
            <a:pPr marL="0" indent="0" algn="just">
              <a:buNone/>
            </a:pPr>
            <a:r>
              <a:rPr lang="en-US" sz="1300" dirty="0">
                <a:solidFill>
                  <a:srgbClr val="607184"/>
                </a:solidFill>
                <a:latin typeface="Aptos" pitchFamily="34" charset="0"/>
                <a:ea typeface="Aptos" pitchFamily="34" charset="-122"/>
                <a:cs typeface="Aptos" pitchFamily="34" charset="-120"/>
              </a:rPr>
              <a:t>Acompanhe notícias, documentos e informações institucionais.</a:t>
            </a:r>
            <a:endParaRPr lang="en-US" sz="1300" dirty="0"/>
          </a:p>
        </p:txBody>
      </p:sp>
      <p:sp>
        <p:nvSpPr>
          <p:cNvPr id="9" name="Shape 7"/>
          <p:cNvSpPr/>
          <p:nvPr/>
        </p:nvSpPr>
        <p:spPr>
          <a:xfrm>
            <a:off x="4443984" y="2167128"/>
            <a:ext cx="3447288" cy="2331720"/>
          </a:xfrm>
          <a:prstGeom prst="rect">
            <a:avLst/>
          </a:prstGeom>
          <a:solidFill>
            <a:srgbClr val="FFFFFF"/>
          </a:solidFill>
          <a:ln w="10160">
            <a:solidFill>
              <a:srgbClr val="D9E0E8"/>
            </a:solidFill>
            <a:prstDash val="solid"/>
          </a:ln>
        </p:spPr>
        <p:txBody>
          <a:bodyPr/>
          <a:lstStyle/>
          <a:p>
            <a:endParaRPr lang="pt-BR"/>
          </a:p>
        </p:txBody>
      </p:sp>
      <p:sp>
        <p:nvSpPr>
          <p:cNvPr id="10" name="Shape 8"/>
          <p:cNvSpPr/>
          <p:nvPr/>
        </p:nvSpPr>
        <p:spPr>
          <a:xfrm>
            <a:off x="4443984" y="2167128"/>
            <a:ext cx="50292" cy="2331720"/>
          </a:xfrm>
          <a:prstGeom prst="rect">
            <a:avLst/>
          </a:prstGeom>
          <a:solidFill>
            <a:srgbClr val="D6AA32"/>
          </a:solidFill>
          <a:ln w="12700">
            <a:solidFill>
              <a:srgbClr val="D6AA32">
                <a:alpha val="0"/>
              </a:srgbClr>
            </a:solidFill>
            <a:prstDash val="solid"/>
          </a:ln>
        </p:spPr>
        <p:txBody>
          <a:bodyPr/>
          <a:lstStyle/>
          <a:p>
            <a:endParaRPr lang="pt-BR"/>
          </a:p>
        </p:txBody>
      </p:sp>
      <p:sp>
        <p:nvSpPr>
          <p:cNvPr id="11" name="Text 9"/>
          <p:cNvSpPr/>
          <p:nvPr/>
        </p:nvSpPr>
        <p:spPr>
          <a:xfrm>
            <a:off x="4645152" y="2350008"/>
            <a:ext cx="3081528" cy="301752"/>
          </a:xfrm>
          <a:prstGeom prst="rect">
            <a:avLst/>
          </a:prstGeom>
          <a:noFill/>
          <a:ln/>
        </p:spPr>
        <p:txBody>
          <a:bodyPr wrap="square" lIns="0" tIns="0" rIns="0" bIns="0" rtlCol="0" anchor="t">
            <a:normAutofit/>
          </a:bodyPr>
          <a:lstStyle/>
          <a:p>
            <a:pPr marL="0" indent="0">
              <a:buNone/>
            </a:pPr>
            <a:r>
              <a:rPr lang="en-US" sz="1600" b="1" dirty="0">
                <a:solidFill>
                  <a:srgbClr val="153B63"/>
                </a:solidFill>
                <a:latin typeface="Aptos" pitchFamily="34" charset="0"/>
                <a:ea typeface="Aptos" pitchFamily="34" charset="-122"/>
                <a:cs typeface="Aptos" pitchFamily="34" charset="-120"/>
              </a:rPr>
              <a:t>Documentos de governança</a:t>
            </a:r>
            <a:endParaRPr lang="en-US" sz="1600" dirty="0"/>
          </a:p>
        </p:txBody>
      </p:sp>
      <p:sp>
        <p:nvSpPr>
          <p:cNvPr id="12" name="Text 10"/>
          <p:cNvSpPr/>
          <p:nvPr/>
        </p:nvSpPr>
        <p:spPr>
          <a:xfrm>
            <a:off x="4645152" y="2761488"/>
            <a:ext cx="3063240" cy="1581912"/>
          </a:xfrm>
          <a:prstGeom prst="rect">
            <a:avLst/>
          </a:prstGeom>
          <a:noFill/>
          <a:ln/>
        </p:spPr>
        <p:txBody>
          <a:bodyPr wrap="square" lIns="0" tIns="0" rIns="0" bIns="0" rtlCol="0" anchor="t">
            <a:normAutofit/>
          </a:bodyPr>
          <a:lstStyle/>
          <a:p>
            <a:pPr marL="0" indent="0" algn="just">
              <a:buNone/>
            </a:pPr>
            <a:r>
              <a:rPr lang="en-US" sz="1300" dirty="0">
                <a:solidFill>
                  <a:srgbClr val="607184"/>
                </a:solidFill>
                <a:latin typeface="Aptos" pitchFamily="34" charset="0"/>
                <a:ea typeface="Aptos" pitchFamily="34" charset="-122"/>
                <a:cs typeface="Aptos" pitchFamily="34" charset="-120"/>
              </a:rPr>
              <a:t>Consulte regimentos internos, código de ética e política de investimentos.</a:t>
            </a:r>
            <a:endParaRPr lang="en-US" sz="1300" dirty="0"/>
          </a:p>
        </p:txBody>
      </p:sp>
      <p:sp>
        <p:nvSpPr>
          <p:cNvPr id="13" name="Shape 11"/>
          <p:cNvSpPr/>
          <p:nvPr/>
        </p:nvSpPr>
        <p:spPr>
          <a:xfrm>
            <a:off x="8174736" y="2167128"/>
            <a:ext cx="3447288" cy="2331720"/>
          </a:xfrm>
          <a:prstGeom prst="rect">
            <a:avLst/>
          </a:prstGeom>
          <a:solidFill>
            <a:srgbClr val="FFFFFF"/>
          </a:solidFill>
          <a:ln w="10160">
            <a:solidFill>
              <a:srgbClr val="D9E0E8"/>
            </a:solidFill>
            <a:prstDash val="solid"/>
          </a:ln>
        </p:spPr>
        <p:txBody>
          <a:bodyPr/>
          <a:lstStyle/>
          <a:p>
            <a:endParaRPr lang="pt-BR"/>
          </a:p>
        </p:txBody>
      </p:sp>
      <p:sp>
        <p:nvSpPr>
          <p:cNvPr id="14" name="Shape 12"/>
          <p:cNvSpPr/>
          <p:nvPr/>
        </p:nvSpPr>
        <p:spPr>
          <a:xfrm>
            <a:off x="8174736" y="2167128"/>
            <a:ext cx="50292" cy="2331720"/>
          </a:xfrm>
          <a:prstGeom prst="rect">
            <a:avLst/>
          </a:prstGeom>
          <a:solidFill>
            <a:srgbClr val="2C6798"/>
          </a:solidFill>
          <a:ln w="12700">
            <a:solidFill>
              <a:srgbClr val="2C6798">
                <a:alpha val="0"/>
              </a:srgbClr>
            </a:solidFill>
            <a:prstDash val="solid"/>
          </a:ln>
        </p:spPr>
        <p:txBody>
          <a:bodyPr/>
          <a:lstStyle/>
          <a:p>
            <a:endParaRPr lang="pt-BR"/>
          </a:p>
        </p:txBody>
      </p:sp>
      <p:sp>
        <p:nvSpPr>
          <p:cNvPr id="15" name="Text 13"/>
          <p:cNvSpPr/>
          <p:nvPr/>
        </p:nvSpPr>
        <p:spPr>
          <a:xfrm>
            <a:off x="8375904" y="2350008"/>
            <a:ext cx="3081528" cy="301752"/>
          </a:xfrm>
          <a:prstGeom prst="rect">
            <a:avLst/>
          </a:prstGeom>
          <a:noFill/>
          <a:ln/>
        </p:spPr>
        <p:txBody>
          <a:bodyPr wrap="square" lIns="0" tIns="0" rIns="0" bIns="0" rtlCol="0" anchor="t">
            <a:normAutofit/>
          </a:bodyPr>
          <a:lstStyle/>
          <a:p>
            <a:pPr marL="0" indent="0">
              <a:buNone/>
            </a:pPr>
            <a:r>
              <a:rPr lang="en-US" sz="1600" b="1" dirty="0">
                <a:solidFill>
                  <a:srgbClr val="153B63"/>
                </a:solidFill>
                <a:latin typeface="Aptos" pitchFamily="34" charset="0"/>
                <a:ea typeface="Aptos" pitchFamily="34" charset="-122"/>
                <a:cs typeface="Aptos" pitchFamily="34" charset="-120"/>
              </a:rPr>
              <a:t>Participação</a:t>
            </a:r>
            <a:endParaRPr lang="en-US" sz="1600" dirty="0"/>
          </a:p>
        </p:txBody>
      </p:sp>
      <p:sp>
        <p:nvSpPr>
          <p:cNvPr id="16" name="Text 14"/>
          <p:cNvSpPr/>
          <p:nvPr/>
        </p:nvSpPr>
        <p:spPr>
          <a:xfrm>
            <a:off x="8375904" y="2761488"/>
            <a:ext cx="3063240" cy="1581912"/>
          </a:xfrm>
          <a:prstGeom prst="rect">
            <a:avLst/>
          </a:prstGeom>
          <a:noFill/>
          <a:ln/>
        </p:spPr>
        <p:txBody>
          <a:bodyPr wrap="square" lIns="0" tIns="0" rIns="0" bIns="0" rtlCol="0" anchor="t">
            <a:normAutofit/>
          </a:bodyPr>
          <a:lstStyle/>
          <a:p>
            <a:pPr marL="0" indent="0" algn="just">
              <a:buNone/>
            </a:pPr>
            <a:r>
              <a:rPr lang="en-US" sz="1300" dirty="0">
                <a:solidFill>
                  <a:srgbClr val="607184"/>
                </a:solidFill>
                <a:latin typeface="Aptos" pitchFamily="34" charset="0"/>
                <a:ea typeface="Aptos" pitchFamily="34" charset="-122"/>
                <a:cs typeface="Aptos" pitchFamily="34" charset="-120"/>
              </a:rPr>
              <a:t>A audiência pública amplia o diálogo e o acompanhamento da gestão.</a:t>
            </a:r>
            <a:endParaRPr lang="en-US" sz="1300" dirty="0"/>
          </a:p>
        </p:txBody>
      </p:sp>
      <p:sp>
        <p:nvSpPr>
          <p:cNvPr id="25" name="Slide Number Placeholder 0"/>
          <p:cNvSpPr>
            <a:spLocks noGrp="1"/>
          </p:cNvSpPr>
          <p:nvPr>
            <p:ph type="sldNum" sz="quarter" idx="4294967295"/>
          </p:nvPr>
        </p:nvSpPr>
        <p:spPr>
          <a:xfrm>
            <a:off x="8732520" y="624535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68788A"/>
                </a:solidFill>
                <a:latin typeface="Aptos"/>
                <a:ea typeface="Aptos"/>
                <a:cs typeface="Aptos"/>
              </a:defRPr>
            </a:lvl1pPr>
          </a:lstStyle>
          <a:p>
            <a:pPr algn="l"/>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66928" y="310896"/>
            <a:ext cx="9144000" cy="201168"/>
          </a:xfrm>
          <a:prstGeom prst="rect">
            <a:avLst/>
          </a:prstGeom>
          <a:noFill/>
          <a:ln/>
        </p:spPr>
        <p:txBody>
          <a:bodyPr wrap="square" lIns="0" tIns="0" rIns="0" bIns="0" rtlCol="0" anchor="ctr">
            <a:normAutofit/>
          </a:bodyPr>
          <a:lstStyle/>
          <a:p>
            <a:pPr marL="0" indent="0">
              <a:buNone/>
            </a:pPr>
            <a:r>
              <a:rPr lang="en-US" sz="900" b="1" kern="0" spc="160" dirty="0">
                <a:solidFill>
                  <a:srgbClr val="117A83"/>
                </a:solidFill>
                <a:latin typeface="Aptos" pitchFamily="34" charset="0"/>
                <a:ea typeface="Aptos" pitchFamily="34" charset="-122"/>
                <a:cs typeface="Aptos" pitchFamily="34" charset="-120"/>
              </a:rPr>
              <a:t>ATENDIMENTO</a:t>
            </a:r>
            <a:endParaRPr lang="en-US" sz="900" dirty="0"/>
          </a:p>
        </p:txBody>
      </p:sp>
      <p:sp>
        <p:nvSpPr>
          <p:cNvPr id="3" name="Text 1"/>
          <p:cNvSpPr/>
          <p:nvPr/>
        </p:nvSpPr>
        <p:spPr>
          <a:xfrm>
            <a:off x="566928" y="658368"/>
            <a:ext cx="10972800" cy="502920"/>
          </a:xfrm>
          <a:prstGeom prst="rect">
            <a:avLst/>
          </a:prstGeom>
          <a:noFill/>
          <a:ln/>
        </p:spPr>
        <p:txBody>
          <a:bodyPr wrap="square" lIns="0" tIns="0" rIns="0" bIns="0" rtlCol="0" anchor="ctr">
            <a:normAutofit/>
          </a:bodyPr>
          <a:lstStyle/>
          <a:p>
            <a:pPr marL="0" indent="0">
              <a:buNone/>
            </a:pPr>
            <a:r>
              <a:rPr lang="en-US" sz="2600" b="1" dirty="0">
                <a:solidFill>
                  <a:srgbClr val="153B63"/>
                </a:solidFill>
                <a:latin typeface="Aptos" pitchFamily="34" charset="0"/>
                <a:ea typeface="Aptos" pitchFamily="34" charset="-122"/>
                <a:cs typeface="Aptos" pitchFamily="34" charset="-120"/>
              </a:rPr>
              <a:t>Canais a serviço dos segurados</a:t>
            </a:r>
            <a:endParaRPr lang="en-US" sz="2600" dirty="0"/>
          </a:p>
        </p:txBody>
      </p:sp>
      <p:sp>
        <p:nvSpPr>
          <p:cNvPr id="4" name="Text 2"/>
          <p:cNvSpPr/>
          <p:nvPr/>
        </p:nvSpPr>
        <p:spPr>
          <a:xfrm>
            <a:off x="585216" y="1225296"/>
            <a:ext cx="10881360" cy="384048"/>
          </a:xfrm>
          <a:prstGeom prst="rect">
            <a:avLst/>
          </a:prstGeom>
          <a:noFill/>
          <a:ln/>
        </p:spPr>
        <p:txBody>
          <a:bodyPr wrap="square" lIns="0" tIns="0" rIns="0" bIns="0" rtlCol="0" anchor="t">
            <a:normAutofit/>
          </a:bodyPr>
          <a:lstStyle/>
          <a:p>
            <a:pPr marL="0" indent="0">
              <a:buNone/>
            </a:pPr>
            <a:r>
              <a:rPr lang="en-US" sz="1150" dirty="0">
                <a:solidFill>
                  <a:srgbClr val="607184"/>
                </a:solidFill>
                <a:latin typeface="Aptos" pitchFamily="34" charset="0"/>
                <a:ea typeface="Aptos" pitchFamily="34" charset="-122"/>
                <a:cs typeface="Aptos" pitchFamily="34" charset="-120"/>
              </a:rPr>
              <a:t>Atendimento presencial, remoto e ouvidoria para orientar e receber manifestações.</a:t>
            </a:r>
            <a:endParaRPr lang="en-US" sz="1150" dirty="0"/>
          </a:p>
        </p:txBody>
      </p:sp>
      <p:sp>
        <p:nvSpPr>
          <p:cNvPr id="5" name="Shape 3"/>
          <p:cNvSpPr/>
          <p:nvPr/>
        </p:nvSpPr>
        <p:spPr>
          <a:xfrm>
            <a:off x="713232" y="1965960"/>
            <a:ext cx="3456432" cy="2468880"/>
          </a:xfrm>
          <a:prstGeom prst="rect">
            <a:avLst/>
          </a:prstGeom>
          <a:solidFill>
            <a:srgbClr val="FFFFFF"/>
          </a:solidFill>
          <a:ln w="10160">
            <a:solidFill>
              <a:srgbClr val="D9E0E8"/>
            </a:solidFill>
            <a:prstDash val="solid"/>
          </a:ln>
        </p:spPr>
        <p:txBody>
          <a:bodyPr/>
          <a:lstStyle/>
          <a:p>
            <a:endParaRPr lang="pt-BR"/>
          </a:p>
        </p:txBody>
      </p:sp>
      <p:sp>
        <p:nvSpPr>
          <p:cNvPr id="6" name="Shape 4"/>
          <p:cNvSpPr/>
          <p:nvPr/>
        </p:nvSpPr>
        <p:spPr>
          <a:xfrm>
            <a:off x="713232" y="1965960"/>
            <a:ext cx="50292" cy="2468880"/>
          </a:xfrm>
          <a:prstGeom prst="rect">
            <a:avLst/>
          </a:prstGeom>
          <a:solidFill>
            <a:srgbClr val="117A83"/>
          </a:solidFill>
          <a:ln w="12700">
            <a:solidFill>
              <a:srgbClr val="117A83">
                <a:alpha val="0"/>
              </a:srgbClr>
            </a:solidFill>
            <a:prstDash val="solid"/>
          </a:ln>
        </p:spPr>
        <p:txBody>
          <a:bodyPr/>
          <a:lstStyle/>
          <a:p>
            <a:endParaRPr lang="pt-BR"/>
          </a:p>
        </p:txBody>
      </p:sp>
      <p:sp>
        <p:nvSpPr>
          <p:cNvPr id="7" name="Text 5"/>
          <p:cNvSpPr/>
          <p:nvPr/>
        </p:nvSpPr>
        <p:spPr>
          <a:xfrm>
            <a:off x="914400" y="2148840"/>
            <a:ext cx="3090672" cy="301752"/>
          </a:xfrm>
          <a:prstGeom prst="rect">
            <a:avLst/>
          </a:prstGeom>
          <a:noFill/>
          <a:ln/>
        </p:spPr>
        <p:txBody>
          <a:bodyPr wrap="square" lIns="0" tIns="0" rIns="0" bIns="0" rtlCol="0" anchor="t">
            <a:normAutofit/>
          </a:bodyPr>
          <a:lstStyle/>
          <a:p>
            <a:pPr marL="0" indent="0">
              <a:buNone/>
            </a:pPr>
            <a:r>
              <a:rPr lang="en-US" sz="1700" b="1" dirty="0">
                <a:solidFill>
                  <a:srgbClr val="153B63"/>
                </a:solidFill>
                <a:latin typeface="Aptos" pitchFamily="34" charset="0"/>
                <a:ea typeface="Aptos" pitchFamily="34" charset="-122"/>
                <a:cs typeface="Aptos" pitchFamily="34" charset="-120"/>
              </a:rPr>
              <a:t>Presencial</a:t>
            </a:r>
            <a:endParaRPr lang="en-US" sz="1700" dirty="0"/>
          </a:p>
        </p:txBody>
      </p:sp>
      <p:sp>
        <p:nvSpPr>
          <p:cNvPr id="8" name="Text 6"/>
          <p:cNvSpPr/>
          <p:nvPr/>
        </p:nvSpPr>
        <p:spPr>
          <a:xfrm>
            <a:off x="914400" y="2560320"/>
            <a:ext cx="3072384" cy="1719072"/>
          </a:xfrm>
          <a:prstGeom prst="rect">
            <a:avLst/>
          </a:prstGeom>
          <a:noFill/>
          <a:ln/>
        </p:spPr>
        <p:txBody>
          <a:bodyPr wrap="square" lIns="0" tIns="0" rIns="0" bIns="0" rtlCol="0" anchor="t">
            <a:normAutofit/>
          </a:bodyPr>
          <a:lstStyle/>
          <a:p>
            <a:pPr marL="0" indent="0" algn="just">
              <a:buNone/>
            </a:pPr>
            <a:r>
              <a:rPr lang="en-US" sz="1300" dirty="0">
                <a:solidFill>
                  <a:srgbClr val="607184"/>
                </a:solidFill>
                <a:latin typeface="Aptos" pitchFamily="34" charset="0"/>
                <a:ea typeface="Aptos" pitchFamily="34" charset="-122"/>
                <a:cs typeface="Aptos" pitchFamily="34" charset="-120"/>
              </a:rPr>
              <a:t>Atendimento na sede do OlímpiaPrev.</a:t>
            </a:r>
            <a:endParaRPr lang="en-US" sz="1300" dirty="0"/>
          </a:p>
          <a:p>
            <a:pPr marL="0" indent="0" algn="just">
              <a:buNone/>
            </a:pPr>
            <a:endParaRPr lang="en-US" sz="1300" dirty="0"/>
          </a:p>
          <a:p>
            <a:pPr marL="0" indent="0" algn="just">
              <a:buNone/>
            </a:pPr>
            <a:r>
              <a:rPr lang="en-US" sz="1300" dirty="0">
                <a:solidFill>
                  <a:srgbClr val="607184"/>
                </a:solidFill>
                <a:latin typeface="Aptos" pitchFamily="34" charset="0"/>
                <a:ea typeface="Aptos" pitchFamily="34" charset="-122"/>
                <a:cs typeface="Aptos" pitchFamily="34" charset="-120"/>
              </a:rPr>
              <a:t>Segunda a sexta-feira</a:t>
            </a:r>
            <a:endParaRPr lang="en-US" sz="1300" dirty="0"/>
          </a:p>
          <a:p>
            <a:pPr marL="0" indent="0" algn="just">
              <a:buNone/>
            </a:pPr>
            <a:r>
              <a:rPr lang="en-US" sz="1300" dirty="0">
                <a:solidFill>
                  <a:srgbClr val="607184"/>
                </a:solidFill>
                <a:latin typeface="Aptos" pitchFamily="34" charset="0"/>
                <a:ea typeface="Aptos" pitchFamily="34" charset="-122"/>
                <a:cs typeface="Aptos" pitchFamily="34" charset="-120"/>
              </a:rPr>
              <a:t>09h </a:t>
            </a:r>
            <a:r>
              <a:rPr lang="en-US" sz="1300" dirty="0" err="1">
                <a:solidFill>
                  <a:srgbClr val="607184"/>
                </a:solidFill>
                <a:latin typeface="Aptos" pitchFamily="34" charset="0"/>
                <a:ea typeface="Aptos" pitchFamily="34" charset="-122"/>
                <a:cs typeface="Aptos" pitchFamily="34" charset="-120"/>
              </a:rPr>
              <a:t>às</a:t>
            </a:r>
            <a:r>
              <a:rPr lang="en-US" sz="1300" dirty="0">
                <a:solidFill>
                  <a:srgbClr val="607184"/>
                </a:solidFill>
                <a:latin typeface="Aptos" pitchFamily="34" charset="0"/>
                <a:ea typeface="Aptos" pitchFamily="34" charset="-122"/>
                <a:cs typeface="Aptos" pitchFamily="34" charset="-120"/>
              </a:rPr>
              <a:t> 16h</a:t>
            </a:r>
          </a:p>
          <a:p>
            <a:pPr marL="0" indent="0" algn="just">
              <a:buNone/>
            </a:pPr>
            <a:endParaRPr lang="en-US" sz="1300" dirty="0">
              <a:solidFill>
                <a:srgbClr val="607184"/>
              </a:solidFill>
              <a:latin typeface="Aptos" pitchFamily="34" charset="0"/>
            </a:endParaRPr>
          </a:p>
          <a:p>
            <a:pPr marL="0" indent="0" algn="just">
              <a:buNone/>
            </a:pPr>
            <a:r>
              <a:rPr lang="pt-BR" sz="1300" dirty="0">
                <a:solidFill>
                  <a:srgbClr val="607184"/>
                </a:solidFill>
                <a:latin typeface="Aptos" pitchFamily="34" charset="0"/>
              </a:rPr>
              <a:t>Endereço: Av. Dep. Waldemar Lopes Ferraz, 1042 - Patrimonio de São João Batista, Olímpia - SP, 15400-000</a:t>
            </a:r>
            <a:endParaRPr lang="en-US" sz="1300" dirty="0">
              <a:solidFill>
                <a:srgbClr val="607184"/>
              </a:solidFill>
              <a:latin typeface="Aptos" pitchFamily="34" charset="0"/>
            </a:endParaRPr>
          </a:p>
        </p:txBody>
      </p:sp>
      <p:sp>
        <p:nvSpPr>
          <p:cNvPr id="9" name="Shape 7"/>
          <p:cNvSpPr/>
          <p:nvPr/>
        </p:nvSpPr>
        <p:spPr>
          <a:xfrm>
            <a:off x="4370832" y="1965960"/>
            <a:ext cx="3456432" cy="2468880"/>
          </a:xfrm>
          <a:prstGeom prst="rect">
            <a:avLst/>
          </a:prstGeom>
          <a:solidFill>
            <a:srgbClr val="FFFFFF"/>
          </a:solidFill>
          <a:ln w="10160">
            <a:solidFill>
              <a:srgbClr val="D9E0E8"/>
            </a:solidFill>
            <a:prstDash val="solid"/>
          </a:ln>
        </p:spPr>
        <p:txBody>
          <a:bodyPr/>
          <a:lstStyle/>
          <a:p>
            <a:endParaRPr lang="pt-BR" dirty="0"/>
          </a:p>
        </p:txBody>
      </p:sp>
      <p:sp>
        <p:nvSpPr>
          <p:cNvPr id="10" name="Shape 8"/>
          <p:cNvSpPr/>
          <p:nvPr/>
        </p:nvSpPr>
        <p:spPr>
          <a:xfrm>
            <a:off x="4370832" y="1965960"/>
            <a:ext cx="50292" cy="2468880"/>
          </a:xfrm>
          <a:prstGeom prst="rect">
            <a:avLst/>
          </a:prstGeom>
          <a:solidFill>
            <a:srgbClr val="D6AA32"/>
          </a:solidFill>
          <a:ln w="12700">
            <a:solidFill>
              <a:srgbClr val="D6AA32">
                <a:alpha val="0"/>
              </a:srgbClr>
            </a:solidFill>
            <a:prstDash val="solid"/>
          </a:ln>
        </p:spPr>
        <p:txBody>
          <a:bodyPr/>
          <a:lstStyle/>
          <a:p>
            <a:endParaRPr lang="pt-BR"/>
          </a:p>
        </p:txBody>
      </p:sp>
      <p:sp>
        <p:nvSpPr>
          <p:cNvPr id="11" name="Text 9"/>
          <p:cNvSpPr/>
          <p:nvPr/>
        </p:nvSpPr>
        <p:spPr>
          <a:xfrm>
            <a:off x="4572000" y="2148840"/>
            <a:ext cx="3090672" cy="301752"/>
          </a:xfrm>
          <a:prstGeom prst="rect">
            <a:avLst/>
          </a:prstGeom>
          <a:noFill/>
          <a:ln/>
        </p:spPr>
        <p:txBody>
          <a:bodyPr wrap="square" lIns="0" tIns="0" rIns="0" bIns="0" rtlCol="0" anchor="t">
            <a:normAutofit/>
          </a:bodyPr>
          <a:lstStyle/>
          <a:p>
            <a:pPr marL="0" indent="0">
              <a:buNone/>
            </a:pPr>
            <a:r>
              <a:rPr lang="en-US" sz="1700" b="1" dirty="0">
                <a:solidFill>
                  <a:srgbClr val="153B63"/>
                </a:solidFill>
                <a:latin typeface="Aptos" pitchFamily="34" charset="0"/>
                <a:ea typeface="Aptos" pitchFamily="34" charset="-122"/>
                <a:cs typeface="Aptos" pitchFamily="34" charset="-120"/>
              </a:rPr>
              <a:t>Online / a distância</a:t>
            </a:r>
            <a:endParaRPr lang="en-US" sz="1700" dirty="0"/>
          </a:p>
        </p:txBody>
      </p:sp>
      <p:sp>
        <p:nvSpPr>
          <p:cNvPr id="12" name="Text 10"/>
          <p:cNvSpPr/>
          <p:nvPr/>
        </p:nvSpPr>
        <p:spPr>
          <a:xfrm>
            <a:off x="4572000" y="2560320"/>
            <a:ext cx="3072384" cy="1719072"/>
          </a:xfrm>
          <a:prstGeom prst="rect">
            <a:avLst/>
          </a:prstGeom>
          <a:noFill/>
          <a:ln/>
        </p:spPr>
        <p:txBody>
          <a:bodyPr wrap="square" lIns="0" tIns="0" rIns="0" bIns="0" rtlCol="0" anchor="t">
            <a:normAutofit/>
          </a:bodyPr>
          <a:lstStyle/>
          <a:p>
            <a:pPr marL="0" indent="0" algn="just">
              <a:buNone/>
            </a:pPr>
            <a:r>
              <a:rPr lang="en-US" sz="1300" dirty="0">
                <a:solidFill>
                  <a:srgbClr val="607184"/>
                </a:solidFill>
                <a:latin typeface="Aptos" pitchFamily="34" charset="0"/>
                <a:ea typeface="Aptos" pitchFamily="34" charset="-122"/>
                <a:cs typeface="Aptos" pitchFamily="34" charset="-120"/>
              </a:rPr>
              <a:t>Telefone e canais eletrônicos facilitam o </a:t>
            </a:r>
            <a:r>
              <a:rPr lang="en-US" sz="1300" dirty="0" err="1">
                <a:solidFill>
                  <a:srgbClr val="607184"/>
                </a:solidFill>
                <a:latin typeface="Aptos" pitchFamily="34" charset="0"/>
                <a:ea typeface="Aptos" pitchFamily="34" charset="-122"/>
                <a:cs typeface="Aptos" pitchFamily="34" charset="-120"/>
              </a:rPr>
              <a:t>acesso</a:t>
            </a:r>
            <a:r>
              <a:rPr lang="en-US" sz="1300" dirty="0">
                <a:solidFill>
                  <a:srgbClr val="607184"/>
                </a:solidFill>
                <a:latin typeface="Aptos" pitchFamily="34" charset="0"/>
                <a:ea typeface="Aptos" pitchFamily="34" charset="-122"/>
                <a:cs typeface="Aptos" pitchFamily="34" charset="-120"/>
              </a:rPr>
              <a:t> à informações e serviços previdenciários.</a:t>
            </a:r>
            <a:endParaRPr lang="en-US" sz="1300" dirty="0"/>
          </a:p>
        </p:txBody>
      </p:sp>
      <p:sp>
        <p:nvSpPr>
          <p:cNvPr id="13" name="Shape 11"/>
          <p:cNvSpPr/>
          <p:nvPr/>
        </p:nvSpPr>
        <p:spPr>
          <a:xfrm>
            <a:off x="8028432" y="1965960"/>
            <a:ext cx="3456432" cy="2468880"/>
          </a:xfrm>
          <a:prstGeom prst="rect">
            <a:avLst/>
          </a:prstGeom>
          <a:solidFill>
            <a:srgbClr val="FFFFFF"/>
          </a:solidFill>
          <a:ln w="10160">
            <a:solidFill>
              <a:srgbClr val="D9E0E8"/>
            </a:solidFill>
            <a:prstDash val="solid"/>
          </a:ln>
        </p:spPr>
        <p:txBody>
          <a:bodyPr/>
          <a:lstStyle/>
          <a:p>
            <a:endParaRPr lang="pt-BR"/>
          </a:p>
        </p:txBody>
      </p:sp>
      <p:sp>
        <p:nvSpPr>
          <p:cNvPr id="14" name="Shape 12"/>
          <p:cNvSpPr/>
          <p:nvPr/>
        </p:nvSpPr>
        <p:spPr>
          <a:xfrm>
            <a:off x="8028432" y="1965960"/>
            <a:ext cx="50292" cy="2468880"/>
          </a:xfrm>
          <a:prstGeom prst="rect">
            <a:avLst/>
          </a:prstGeom>
          <a:solidFill>
            <a:srgbClr val="2C6798"/>
          </a:solidFill>
          <a:ln w="12700">
            <a:solidFill>
              <a:srgbClr val="2C6798">
                <a:alpha val="0"/>
              </a:srgbClr>
            </a:solidFill>
            <a:prstDash val="solid"/>
          </a:ln>
        </p:spPr>
        <p:txBody>
          <a:bodyPr/>
          <a:lstStyle/>
          <a:p>
            <a:endParaRPr lang="pt-BR"/>
          </a:p>
        </p:txBody>
      </p:sp>
      <p:sp>
        <p:nvSpPr>
          <p:cNvPr id="15" name="Text 13"/>
          <p:cNvSpPr/>
          <p:nvPr/>
        </p:nvSpPr>
        <p:spPr>
          <a:xfrm>
            <a:off x="8229600" y="2148840"/>
            <a:ext cx="3090672" cy="301752"/>
          </a:xfrm>
          <a:prstGeom prst="rect">
            <a:avLst/>
          </a:prstGeom>
          <a:noFill/>
          <a:ln/>
        </p:spPr>
        <p:txBody>
          <a:bodyPr wrap="square" lIns="0" tIns="0" rIns="0" bIns="0" rtlCol="0" anchor="t">
            <a:normAutofit/>
          </a:bodyPr>
          <a:lstStyle/>
          <a:p>
            <a:pPr marL="0" indent="0">
              <a:buNone/>
            </a:pPr>
            <a:r>
              <a:rPr lang="en-US" sz="1700" b="1" dirty="0">
                <a:solidFill>
                  <a:srgbClr val="153B63"/>
                </a:solidFill>
                <a:latin typeface="Aptos" pitchFamily="34" charset="0"/>
                <a:ea typeface="Aptos" pitchFamily="34" charset="-122"/>
                <a:cs typeface="Aptos" pitchFamily="34" charset="-120"/>
              </a:rPr>
              <a:t>Ouvidoria</a:t>
            </a:r>
            <a:endParaRPr lang="en-US" sz="1700" dirty="0"/>
          </a:p>
        </p:txBody>
      </p:sp>
      <p:sp>
        <p:nvSpPr>
          <p:cNvPr id="16" name="Text 14"/>
          <p:cNvSpPr/>
          <p:nvPr/>
        </p:nvSpPr>
        <p:spPr>
          <a:xfrm>
            <a:off x="8229600" y="2560320"/>
            <a:ext cx="3072384" cy="1719072"/>
          </a:xfrm>
          <a:prstGeom prst="rect">
            <a:avLst/>
          </a:prstGeom>
          <a:noFill/>
          <a:ln/>
        </p:spPr>
        <p:txBody>
          <a:bodyPr wrap="square" lIns="0" tIns="0" rIns="0" bIns="0" rtlCol="0" anchor="t">
            <a:normAutofit/>
          </a:bodyPr>
          <a:lstStyle/>
          <a:p>
            <a:pPr marL="0" indent="0" algn="just">
              <a:buNone/>
            </a:pPr>
            <a:r>
              <a:rPr lang="en-US" sz="1300" dirty="0">
                <a:solidFill>
                  <a:srgbClr val="607184"/>
                </a:solidFill>
                <a:latin typeface="Aptos" pitchFamily="34" charset="0"/>
                <a:ea typeface="Aptos" pitchFamily="34" charset="-122"/>
                <a:cs typeface="Aptos" pitchFamily="34" charset="-120"/>
              </a:rPr>
              <a:t>Canal para sugestões, elogios, reclamações, denúncias e solicitações de informação.</a:t>
            </a:r>
            <a:endParaRPr lang="en-US" sz="1300" dirty="0"/>
          </a:p>
        </p:txBody>
      </p:sp>
      <p:sp>
        <p:nvSpPr>
          <p:cNvPr id="25" name="Slide Number Placeholder 0"/>
          <p:cNvSpPr>
            <a:spLocks noGrp="1"/>
          </p:cNvSpPr>
          <p:nvPr>
            <p:ph type="sldNum" sz="quarter" idx="4294967295"/>
          </p:nvPr>
        </p:nvSpPr>
        <p:spPr>
          <a:xfrm>
            <a:off x="8732520" y="624535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68788A"/>
                </a:solidFill>
                <a:latin typeface="Aptos"/>
                <a:ea typeface="Aptos"/>
                <a:cs typeface="Aptos"/>
              </a:defRPr>
            </a:lvl1pPr>
          </a:lstStyle>
          <a:p>
            <a:pPr algn="l"/>
            <a:fld id="{F7021451-1387-4CA6-816F-3879F97B5CBC}" type="slidenum">
              <a:rPr lang="en-US" b="0"/>
              <a:t>12</a:t>
            </a:fld>
            <a:endParaRPr lang="en-US"/>
          </a:p>
        </p:txBody>
      </p:sp>
      <p:sp>
        <p:nvSpPr>
          <p:cNvPr id="18" name="CaixaDeTexto 17">
            <a:extLst>
              <a:ext uri="{FF2B5EF4-FFF2-40B4-BE49-F238E27FC236}">
                <a16:creationId xmlns:a16="http://schemas.microsoft.com/office/drawing/2014/main" id="{31B87188-6125-35F9-50A7-BCA62697DBA5}"/>
              </a:ext>
            </a:extLst>
          </p:cNvPr>
          <p:cNvSpPr txBox="1"/>
          <p:nvPr/>
        </p:nvSpPr>
        <p:spPr>
          <a:xfrm>
            <a:off x="11262049" y="6363478"/>
            <a:ext cx="184731" cy="369332"/>
          </a:xfrm>
          <a:prstGeom prst="rect">
            <a:avLst/>
          </a:prstGeom>
          <a:noFill/>
        </p:spPr>
        <p:txBody>
          <a:bodyPr wrap="none" rtlCol="0">
            <a:spAutoFit/>
          </a:bodyPr>
          <a:lstStyle/>
          <a:p>
            <a:endParaRPr lang="pt-B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86ADE-6C4A-9F24-C901-A8B7C9726D6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D692FEA0-2001-8B80-D09D-5E0322ADB103}"/>
              </a:ext>
            </a:extLst>
          </p:cNvPr>
          <p:cNvSpPr/>
          <p:nvPr/>
        </p:nvSpPr>
        <p:spPr>
          <a:xfrm>
            <a:off x="566928" y="310896"/>
            <a:ext cx="9144000" cy="201168"/>
          </a:xfrm>
          <a:prstGeom prst="rect">
            <a:avLst/>
          </a:prstGeom>
          <a:noFill/>
          <a:ln/>
        </p:spPr>
        <p:txBody>
          <a:bodyPr wrap="square" lIns="0" tIns="0" rIns="0" bIns="0" rtlCol="0" anchor="ctr">
            <a:normAutofit/>
          </a:bodyPr>
          <a:lstStyle/>
          <a:p>
            <a:pPr marL="0" indent="0">
              <a:buNone/>
            </a:pPr>
            <a:r>
              <a:rPr lang="en-US" sz="900" b="1" kern="0" spc="160" dirty="0">
                <a:solidFill>
                  <a:srgbClr val="117A83"/>
                </a:solidFill>
                <a:latin typeface="Aptos" pitchFamily="34" charset="0"/>
                <a:ea typeface="Aptos" pitchFamily="34" charset="-122"/>
                <a:cs typeface="Aptos" pitchFamily="34" charset="-120"/>
              </a:rPr>
              <a:t>ATENDIMENTO</a:t>
            </a:r>
            <a:endParaRPr lang="en-US" sz="900" dirty="0"/>
          </a:p>
        </p:txBody>
      </p:sp>
      <p:sp>
        <p:nvSpPr>
          <p:cNvPr id="3" name="Text 1">
            <a:extLst>
              <a:ext uri="{FF2B5EF4-FFF2-40B4-BE49-F238E27FC236}">
                <a16:creationId xmlns:a16="http://schemas.microsoft.com/office/drawing/2014/main" id="{8B42DFEB-2178-1B46-C9C5-F0191FA61BA3}"/>
              </a:ext>
            </a:extLst>
          </p:cNvPr>
          <p:cNvSpPr/>
          <p:nvPr/>
        </p:nvSpPr>
        <p:spPr>
          <a:xfrm>
            <a:off x="566928" y="658368"/>
            <a:ext cx="10972800" cy="502920"/>
          </a:xfrm>
          <a:prstGeom prst="rect">
            <a:avLst/>
          </a:prstGeom>
          <a:noFill/>
          <a:ln/>
        </p:spPr>
        <p:txBody>
          <a:bodyPr wrap="square" lIns="0" tIns="0" rIns="0" bIns="0" rtlCol="0" anchor="ctr">
            <a:normAutofit/>
          </a:bodyPr>
          <a:lstStyle/>
          <a:p>
            <a:pPr marL="0" indent="0">
              <a:buNone/>
            </a:pPr>
            <a:r>
              <a:rPr lang="en-US" sz="2600" b="1" dirty="0">
                <a:solidFill>
                  <a:srgbClr val="153B63"/>
                </a:solidFill>
                <a:latin typeface="Aptos" pitchFamily="34" charset="0"/>
                <a:ea typeface="Aptos" pitchFamily="34" charset="-122"/>
                <a:cs typeface="Aptos" pitchFamily="34" charset="-120"/>
              </a:rPr>
              <a:t>Site </a:t>
            </a:r>
            <a:r>
              <a:rPr lang="en-US" sz="2600" b="1" dirty="0" err="1">
                <a:solidFill>
                  <a:srgbClr val="153B63"/>
                </a:solidFill>
                <a:latin typeface="Aptos" pitchFamily="34" charset="0"/>
                <a:ea typeface="Aptos" pitchFamily="34" charset="-122"/>
                <a:cs typeface="Aptos" pitchFamily="34" charset="-120"/>
              </a:rPr>
              <a:t>oficial</a:t>
            </a:r>
            <a:endParaRPr lang="en-US" sz="2600" dirty="0"/>
          </a:p>
        </p:txBody>
      </p:sp>
      <p:sp>
        <p:nvSpPr>
          <p:cNvPr id="6" name="Shape 4">
            <a:extLst>
              <a:ext uri="{FF2B5EF4-FFF2-40B4-BE49-F238E27FC236}">
                <a16:creationId xmlns:a16="http://schemas.microsoft.com/office/drawing/2014/main" id="{0396FCB1-ED25-12C1-2EA7-3B1B22AD58EB}"/>
              </a:ext>
            </a:extLst>
          </p:cNvPr>
          <p:cNvSpPr/>
          <p:nvPr/>
        </p:nvSpPr>
        <p:spPr>
          <a:xfrm>
            <a:off x="713232" y="1965960"/>
            <a:ext cx="50292" cy="2468880"/>
          </a:xfrm>
          <a:prstGeom prst="rect">
            <a:avLst/>
          </a:prstGeom>
          <a:solidFill>
            <a:srgbClr val="117A83"/>
          </a:solidFill>
          <a:ln w="12700">
            <a:solidFill>
              <a:srgbClr val="117A83">
                <a:alpha val="0"/>
              </a:srgbClr>
            </a:solidFill>
            <a:prstDash val="solid"/>
          </a:ln>
        </p:spPr>
        <p:txBody>
          <a:bodyPr/>
          <a:lstStyle/>
          <a:p>
            <a:endParaRPr lang="pt-BR"/>
          </a:p>
        </p:txBody>
      </p:sp>
      <p:sp>
        <p:nvSpPr>
          <p:cNvPr id="25" name="Slide Number Placeholder 0">
            <a:extLst>
              <a:ext uri="{FF2B5EF4-FFF2-40B4-BE49-F238E27FC236}">
                <a16:creationId xmlns:a16="http://schemas.microsoft.com/office/drawing/2014/main" id="{9B6DDF9F-8FD6-3529-0A1E-362A8F659720}"/>
              </a:ext>
            </a:extLst>
          </p:cNvPr>
          <p:cNvSpPr>
            <a:spLocks noGrp="1"/>
          </p:cNvSpPr>
          <p:nvPr>
            <p:ph type="sldNum" sz="quarter" idx="4294967295"/>
          </p:nvPr>
        </p:nvSpPr>
        <p:spPr>
          <a:xfrm>
            <a:off x="8732520" y="62453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788A"/>
                </a:solidFill>
                <a:latin typeface="Aptos"/>
                <a:ea typeface="Aptos"/>
                <a:cs typeface="Aptos"/>
              </a:defRPr>
            </a:lvl1pPr>
          </a:lstStyle>
          <a:p>
            <a:pPr algn="l"/>
            <a:fld id="{F7021451-1387-4CA6-816F-3879F97B5CBC}" type="slidenum">
              <a:rPr lang="en-US" b="0"/>
              <a:t>13</a:t>
            </a:fld>
            <a:endParaRPr lang="en-US"/>
          </a:p>
        </p:txBody>
      </p:sp>
      <p:sp>
        <p:nvSpPr>
          <p:cNvPr id="18" name="CaixaDeTexto 17">
            <a:extLst>
              <a:ext uri="{FF2B5EF4-FFF2-40B4-BE49-F238E27FC236}">
                <a16:creationId xmlns:a16="http://schemas.microsoft.com/office/drawing/2014/main" id="{41571D5A-8B32-83F1-BD73-7B6A0857E6B8}"/>
              </a:ext>
            </a:extLst>
          </p:cNvPr>
          <p:cNvSpPr txBox="1"/>
          <p:nvPr/>
        </p:nvSpPr>
        <p:spPr>
          <a:xfrm>
            <a:off x="11262049" y="6363478"/>
            <a:ext cx="184731" cy="369332"/>
          </a:xfrm>
          <a:prstGeom prst="rect">
            <a:avLst/>
          </a:prstGeom>
          <a:noFill/>
        </p:spPr>
        <p:txBody>
          <a:bodyPr wrap="none" rtlCol="0">
            <a:spAutoFit/>
          </a:bodyPr>
          <a:lstStyle/>
          <a:p>
            <a:endParaRPr lang="pt-BR" dirty="0"/>
          </a:p>
        </p:txBody>
      </p:sp>
      <p:grpSp>
        <p:nvGrpSpPr>
          <p:cNvPr id="23" name="Group 8">
            <a:extLst>
              <a:ext uri="{FF2B5EF4-FFF2-40B4-BE49-F238E27FC236}">
                <a16:creationId xmlns:a16="http://schemas.microsoft.com/office/drawing/2014/main" id="{2562C872-264A-3F4B-3105-AD58FFE707BC}"/>
              </a:ext>
            </a:extLst>
          </p:cNvPr>
          <p:cNvGrpSpPr/>
          <p:nvPr/>
        </p:nvGrpSpPr>
        <p:grpSpPr>
          <a:xfrm>
            <a:off x="1336799" y="1709716"/>
            <a:ext cx="9625986" cy="4168570"/>
            <a:chOff x="0" y="0"/>
            <a:chExt cx="4274726" cy="2203001"/>
          </a:xfrm>
        </p:grpSpPr>
        <p:sp>
          <p:nvSpPr>
            <p:cNvPr id="24" name="Freeform 9">
              <a:extLst>
                <a:ext uri="{FF2B5EF4-FFF2-40B4-BE49-F238E27FC236}">
                  <a16:creationId xmlns:a16="http://schemas.microsoft.com/office/drawing/2014/main" id="{40CFEC19-ECD5-EA85-6933-00800E7772A2}"/>
                </a:ext>
              </a:extLst>
            </p:cNvPr>
            <p:cNvSpPr/>
            <p:nvPr/>
          </p:nvSpPr>
          <p:spPr>
            <a:xfrm>
              <a:off x="0" y="0"/>
              <a:ext cx="4274726" cy="2203001"/>
            </a:xfrm>
            <a:custGeom>
              <a:avLst/>
              <a:gdLst/>
              <a:ahLst/>
              <a:cxnLst/>
              <a:rect l="l" t="t" r="r" b="b"/>
              <a:pathLst>
                <a:path w="4274726" h="2203001">
                  <a:moveTo>
                    <a:pt x="9540" y="0"/>
                  </a:moveTo>
                  <a:lnTo>
                    <a:pt x="4265186" y="0"/>
                  </a:lnTo>
                  <a:cubicBezTo>
                    <a:pt x="4270455" y="0"/>
                    <a:pt x="4274726" y="4271"/>
                    <a:pt x="4274726" y="9540"/>
                  </a:cubicBezTo>
                  <a:lnTo>
                    <a:pt x="4274726" y="2193461"/>
                  </a:lnTo>
                  <a:cubicBezTo>
                    <a:pt x="4274726" y="2198730"/>
                    <a:pt x="4270455" y="2203001"/>
                    <a:pt x="4265186" y="2203001"/>
                  </a:cubicBezTo>
                  <a:lnTo>
                    <a:pt x="9540" y="2203001"/>
                  </a:lnTo>
                  <a:cubicBezTo>
                    <a:pt x="4271" y="2203001"/>
                    <a:pt x="0" y="2198730"/>
                    <a:pt x="0" y="2193461"/>
                  </a:cubicBezTo>
                  <a:lnTo>
                    <a:pt x="0" y="9540"/>
                  </a:lnTo>
                  <a:cubicBezTo>
                    <a:pt x="0" y="4271"/>
                    <a:pt x="4271" y="0"/>
                    <a:pt x="9540" y="0"/>
                  </a:cubicBezTo>
                  <a:close/>
                </a:path>
              </a:pathLst>
            </a:custGeom>
            <a:solidFill>
              <a:srgbClr val="FFFFFF"/>
            </a:solidFill>
            <a:ln w="38100" cap="sq">
              <a:solidFill>
                <a:srgbClr val="363636"/>
              </a:solidFill>
              <a:prstDash val="solid"/>
              <a:miter/>
            </a:ln>
          </p:spPr>
          <p:txBody>
            <a:bodyPr/>
            <a:lstStyle/>
            <a:p>
              <a:endParaRPr lang="pt-BR"/>
            </a:p>
          </p:txBody>
        </p:sp>
        <p:sp>
          <p:nvSpPr>
            <p:cNvPr id="26" name="TextBox 10">
              <a:extLst>
                <a:ext uri="{FF2B5EF4-FFF2-40B4-BE49-F238E27FC236}">
                  <a16:creationId xmlns:a16="http://schemas.microsoft.com/office/drawing/2014/main" id="{92F0BB68-D6BB-71DA-BE43-982E2F4F5CEB}"/>
                </a:ext>
              </a:extLst>
            </p:cNvPr>
            <p:cNvSpPr txBox="1"/>
            <p:nvPr/>
          </p:nvSpPr>
          <p:spPr>
            <a:xfrm>
              <a:off x="0" y="-19050"/>
              <a:ext cx="4274726" cy="2222051"/>
            </a:xfrm>
            <a:prstGeom prst="rect">
              <a:avLst/>
            </a:prstGeom>
          </p:spPr>
          <p:txBody>
            <a:bodyPr lIns="50800" tIns="50800" rIns="50800" bIns="50800" rtlCol="0" anchor="ctr"/>
            <a:lstStyle/>
            <a:p>
              <a:pPr algn="ctr">
                <a:lnSpc>
                  <a:spcPts val="2859"/>
                </a:lnSpc>
              </a:pPr>
              <a:endParaRPr/>
            </a:p>
          </p:txBody>
        </p:sp>
      </p:grpSp>
      <p:grpSp>
        <p:nvGrpSpPr>
          <p:cNvPr id="27" name="Group 11">
            <a:extLst>
              <a:ext uri="{FF2B5EF4-FFF2-40B4-BE49-F238E27FC236}">
                <a16:creationId xmlns:a16="http://schemas.microsoft.com/office/drawing/2014/main" id="{03C573F3-63BD-4CFC-D405-493C155AFB14}"/>
              </a:ext>
            </a:extLst>
          </p:cNvPr>
          <p:cNvGrpSpPr/>
          <p:nvPr/>
        </p:nvGrpSpPr>
        <p:grpSpPr>
          <a:xfrm>
            <a:off x="2427342" y="1609777"/>
            <a:ext cx="88084" cy="96398"/>
            <a:chOff x="0" y="0"/>
            <a:chExt cx="320400" cy="317520"/>
          </a:xfrm>
        </p:grpSpPr>
        <p:sp>
          <p:nvSpPr>
            <p:cNvPr id="28" name="Freeform 12">
              <a:extLst>
                <a:ext uri="{FF2B5EF4-FFF2-40B4-BE49-F238E27FC236}">
                  <a16:creationId xmlns:a16="http://schemas.microsoft.com/office/drawing/2014/main" id="{34C9844D-301D-FEFB-B6E4-FE9E15A0B89A}"/>
                </a:ext>
              </a:extLst>
            </p:cNvPr>
            <p:cNvSpPr/>
            <p:nvPr/>
          </p:nvSpPr>
          <p:spPr>
            <a:xfrm>
              <a:off x="0" y="0"/>
              <a:ext cx="320421" cy="329184"/>
            </a:xfrm>
            <a:custGeom>
              <a:avLst/>
              <a:gdLst/>
              <a:ahLst/>
              <a:cxnLst/>
              <a:rect l="l" t="t" r="r" b="b"/>
              <a:pathLst>
                <a:path w="320421" h="329184">
                  <a:moveTo>
                    <a:pt x="320421" y="329184"/>
                  </a:moveTo>
                  <a:lnTo>
                    <a:pt x="0" y="329184"/>
                  </a:lnTo>
                  <a:lnTo>
                    <a:pt x="0" y="158750"/>
                  </a:lnTo>
                  <a:cubicBezTo>
                    <a:pt x="0" y="70866"/>
                    <a:pt x="71501" y="0"/>
                    <a:pt x="160147" y="0"/>
                  </a:cubicBezTo>
                  <a:cubicBezTo>
                    <a:pt x="248793" y="0"/>
                    <a:pt x="320421" y="70866"/>
                    <a:pt x="320421" y="158750"/>
                  </a:cubicBezTo>
                  <a:lnTo>
                    <a:pt x="320421" y="329184"/>
                  </a:lnTo>
                  <a:close/>
                </a:path>
              </a:pathLst>
            </a:custGeom>
            <a:solidFill>
              <a:srgbClr val="040506"/>
            </a:solidFill>
          </p:spPr>
          <p:txBody>
            <a:bodyPr/>
            <a:lstStyle/>
            <a:p>
              <a:endParaRPr lang="pt-BR"/>
            </a:p>
          </p:txBody>
        </p:sp>
      </p:grpSp>
      <p:sp>
        <p:nvSpPr>
          <p:cNvPr id="32" name="Freeform 16">
            <a:extLst>
              <a:ext uri="{FF2B5EF4-FFF2-40B4-BE49-F238E27FC236}">
                <a16:creationId xmlns:a16="http://schemas.microsoft.com/office/drawing/2014/main" id="{E59214C2-375D-E085-09F7-92D07BABFA75}"/>
              </a:ext>
            </a:extLst>
          </p:cNvPr>
          <p:cNvSpPr/>
          <p:nvPr/>
        </p:nvSpPr>
        <p:spPr>
          <a:xfrm>
            <a:off x="5947246" y="915031"/>
            <a:ext cx="5592482" cy="582555"/>
          </a:xfrm>
          <a:custGeom>
            <a:avLst/>
            <a:gdLst/>
            <a:ahLst/>
            <a:cxnLst/>
            <a:rect l="l" t="t" r="r" b="b"/>
            <a:pathLst>
              <a:path w="8399768" h="944974">
                <a:moveTo>
                  <a:pt x="0" y="0"/>
                </a:moveTo>
                <a:lnTo>
                  <a:pt x="8399768" y="0"/>
                </a:lnTo>
                <a:lnTo>
                  <a:pt x="8399768" y="944974"/>
                </a:lnTo>
                <a:lnTo>
                  <a:pt x="0" y="94497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pt-BR"/>
          </a:p>
        </p:txBody>
      </p:sp>
      <p:sp>
        <p:nvSpPr>
          <p:cNvPr id="33" name="TextBox 19">
            <a:extLst>
              <a:ext uri="{FF2B5EF4-FFF2-40B4-BE49-F238E27FC236}">
                <a16:creationId xmlns:a16="http://schemas.microsoft.com/office/drawing/2014/main" id="{F048ABBF-F11E-5FC0-2174-7885503F019D}"/>
              </a:ext>
            </a:extLst>
          </p:cNvPr>
          <p:cNvSpPr txBox="1"/>
          <p:nvPr/>
        </p:nvSpPr>
        <p:spPr>
          <a:xfrm>
            <a:off x="5947246" y="718184"/>
            <a:ext cx="5099297" cy="641009"/>
          </a:xfrm>
          <a:prstGeom prst="rect">
            <a:avLst/>
          </a:prstGeom>
        </p:spPr>
        <p:txBody>
          <a:bodyPr wrap="square" lIns="0" tIns="0" rIns="0" bIns="0" rtlCol="0" anchor="t">
            <a:spAutoFit/>
          </a:bodyPr>
          <a:lstStyle/>
          <a:p>
            <a:pPr algn="ctr">
              <a:lnSpc>
                <a:spcPts val="6020"/>
              </a:lnSpc>
            </a:pPr>
            <a:r>
              <a:rPr lang="en-US" dirty="0">
                <a:solidFill>
                  <a:srgbClr val="100F0D"/>
                </a:solidFill>
                <a:latin typeface="Aptos"/>
                <a:ea typeface="Montserrat"/>
                <a:cs typeface="Montserrat"/>
                <a:sym typeface="Montserrat"/>
              </a:rPr>
              <a:t>https://www.olimpiaprev.sp.gov.br/</a:t>
            </a:r>
          </a:p>
        </p:txBody>
      </p:sp>
      <p:pic>
        <p:nvPicPr>
          <p:cNvPr id="35" name="Imagem 34">
            <a:extLst>
              <a:ext uri="{FF2B5EF4-FFF2-40B4-BE49-F238E27FC236}">
                <a16:creationId xmlns:a16="http://schemas.microsoft.com/office/drawing/2014/main" id="{FDB21C7B-311D-C1C6-4F36-54F7B4B520C9}"/>
              </a:ext>
            </a:extLst>
          </p:cNvPr>
          <p:cNvPicPr>
            <a:picLocks noChangeAspect="1"/>
          </p:cNvPicPr>
          <p:nvPr/>
        </p:nvPicPr>
        <p:blipFill>
          <a:blip r:embed="rId4"/>
          <a:stretch>
            <a:fillRect/>
          </a:stretch>
        </p:blipFill>
        <p:spPr>
          <a:xfrm>
            <a:off x="1336799" y="1706967"/>
            <a:ext cx="9625986" cy="4354852"/>
          </a:xfrm>
          <a:prstGeom prst="rect">
            <a:avLst/>
          </a:prstGeom>
        </p:spPr>
      </p:pic>
      <p:grpSp>
        <p:nvGrpSpPr>
          <p:cNvPr id="30" name="Group 14">
            <a:extLst>
              <a:ext uri="{FF2B5EF4-FFF2-40B4-BE49-F238E27FC236}">
                <a16:creationId xmlns:a16="http://schemas.microsoft.com/office/drawing/2014/main" id="{E2AAEBD4-D06C-A862-A3AB-6221B2E3C22C}"/>
              </a:ext>
            </a:extLst>
          </p:cNvPr>
          <p:cNvGrpSpPr/>
          <p:nvPr/>
        </p:nvGrpSpPr>
        <p:grpSpPr>
          <a:xfrm>
            <a:off x="1537349" y="1609777"/>
            <a:ext cx="584917" cy="692928"/>
            <a:chOff x="0" y="0"/>
            <a:chExt cx="2127600" cy="2282400"/>
          </a:xfrm>
        </p:grpSpPr>
        <p:sp>
          <p:nvSpPr>
            <p:cNvPr id="31" name="Freeform 15">
              <a:extLst>
                <a:ext uri="{FF2B5EF4-FFF2-40B4-BE49-F238E27FC236}">
                  <a16:creationId xmlns:a16="http://schemas.microsoft.com/office/drawing/2014/main" id="{087FA72F-4104-C19C-854F-671D31D61D68}"/>
                </a:ext>
              </a:extLst>
            </p:cNvPr>
            <p:cNvSpPr/>
            <p:nvPr/>
          </p:nvSpPr>
          <p:spPr>
            <a:xfrm>
              <a:off x="0" y="0"/>
              <a:ext cx="2136648" cy="2334387"/>
            </a:xfrm>
            <a:custGeom>
              <a:avLst/>
              <a:gdLst/>
              <a:ahLst/>
              <a:cxnLst/>
              <a:rect l="l" t="t" r="r" b="b"/>
              <a:pathLst>
                <a:path w="2136648" h="2334387">
                  <a:moveTo>
                    <a:pt x="1983994" y="0"/>
                  </a:moveTo>
                  <a:lnTo>
                    <a:pt x="144145" y="0"/>
                  </a:lnTo>
                  <a:cubicBezTo>
                    <a:pt x="64389" y="0"/>
                    <a:pt x="0" y="64262"/>
                    <a:pt x="0" y="143891"/>
                  </a:cubicBezTo>
                  <a:lnTo>
                    <a:pt x="0" y="2334387"/>
                  </a:lnTo>
                  <a:lnTo>
                    <a:pt x="991997" y="1949577"/>
                  </a:lnTo>
                  <a:lnTo>
                    <a:pt x="1983994" y="2334387"/>
                  </a:lnTo>
                  <a:lnTo>
                    <a:pt x="1983994" y="152400"/>
                  </a:lnTo>
                  <a:cubicBezTo>
                    <a:pt x="1983994" y="67945"/>
                    <a:pt x="2052574" y="0"/>
                    <a:pt x="2136648" y="0"/>
                  </a:cubicBezTo>
                  <a:lnTo>
                    <a:pt x="1983994" y="0"/>
                  </a:lnTo>
                  <a:close/>
                </a:path>
              </a:pathLst>
            </a:custGeom>
            <a:solidFill>
              <a:srgbClr val="363636"/>
            </a:solidFill>
          </p:spPr>
          <p:txBody>
            <a:bodyPr/>
            <a:lstStyle/>
            <a:p>
              <a:endParaRPr lang="pt-BR"/>
            </a:p>
          </p:txBody>
        </p:sp>
      </p:grpSp>
    </p:spTree>
    <p:extLst>
      <p:ext uri="{BB962C8B-B14F-4D97-AF65-F5344CB8AC3E}">
        <p14:creationId xmlns:p14="http://schemas.microsoft.com/office/powerpoint/2010/main" val="2967843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56754-61B3-1A29-8BA9-D06D08011C35}"/>
            </a:ext>
          </a:extLst>
        </p:cNvPr>
        <p:cNvGrpSpPr/>
        <p:nvPr/>
      </p:nvGrpSpPr>
      <p:grpSpPr>
        <a:xfrm>
          <a:off x="0" y="0"/>
          <a:ext cx="0" cy="0"/>
          <a:chOff x="0" y="0"/>
          <a:chExt cx="0" cy="0"/>
        </a:xfrm>
      </p:grpSpPr>
      <p:sp>
        <p:nvSpPr>
          <p:cNvPr id="25" name="Slide Number Placeholder 0">
            <a:extLst>
              <a:ext uri="{FF2B5EF4-FFF2-40B4-BE49-F238E27FC236}">
                <a16:creationId xmlns:a16="http://schemas.microsoft.com/office/drawing/2014/main" id="{1CCD211B-959E-3F42-1288-003456770304}"/>
              </a:ext>
            </a:extLst>
          </p:cNvPr>
          <p:cNvSpPr>
            <a:spLocks noGrp="1"/>
          </p:cNvSpPr>
          <p:nvPr>
            <p:ph type="sldNum" sz="quarter" idx="4294967295"/>
          </p:nvPr>
        </p:nvSpPr>
        <p:spPr>
          <a:xfrm>
            <a:off x="8732520" y="62453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788A"/>
                </a:solidFill>
                <a:latin typeface="Aptos"/>
                <a:ea typeface="Aptos"/>
                <a:cs typeface="Aptos"/>
              </a:defRPr>
            </a:lvl1pPr>
          </a:lstStyle>
          <a:p>
            <a:pPr algn="l"/>
            <a:fld id="{F7021451-1387-4CA6-816F-3879F97B5CBC}" type="slidenum">
              <a:rPr lang="en-US" b="0"/>
              <a:t>14</a:t>
            </a:fld>
            <a:endParaRPr lang="en-US"/>
          </a:p>
        </p:txBody>
      </p:sp>
      <p:sp>
        <p:nvSpPr>
          <p:cNvPr id="26" name="TextBox 25"/>
          <p:cNvSpPr txBox="1"/>
          <p:nvPr/>
        </p:nvSpPr>
        <p:spPr>
          <a:xfrm>
            <a:off x="566928" y="256032"/>
            <a:ext cx="8961120" cy="256032"/>
          </a:xfrm>
          <a:prstGeom prst="rect">
            <a:avLst/>
          </a:prstGeom>
          <a:noFill/>
        </p:spPr>
        <p:txBody>
          <a:bodyPr wrap="square" lIns="36576" tIns="18288" rIns="36576" bIns="18288" anchor="ctr">
            <a:spAutoFit/>
          </a:bodyPr>
          <a:lstStyle/>
          <a:p>
            <a:pPr algn="l">
              <a:spcAft>
                <a:spcPts val="0"/>
              </a:spcAft>
            </a:pPr>
            <a:r>
              <a:rPr sz="900" b="1">
                <a:solidFill>
                  <a:srgbClr val="117A83"/>
                </a:solidFill>
                <a:latin typeface="Aptos"/>
              </a:rPr>
              <a:t>CERTIFICAÇÃO INSTITUCIONAL</a:t>
            </a:r>
          </a:p>
        </p:txBody>
      </p:sp>
      <p:sp>
        <p:nvSpPr>
          <p:cNvPr id="27" name="TextBox 26"/>
          <p:cNvSpPr txBox="1"/>
          <p:nvPr/>
        </p:nvSpPr>
        <p:spPr>
          <a:xfrm>
            <a:off x="566928" y="566928"/>
            <a:ext cx="10972800" cy="530352"/>
          </a:xfrm>
          <a:prstGeom prst="rect">
            <a:avLst/>
          </a:prstGeom>
          <a:noFill/>
        </p:spPr>
        <p:txBody>
          <a:bodyPr wrap="square" lIns="36576" tIns="18288" rIns="36576" bIns="18288" anchor="ctr">
            <a:spAutoFit/>
          </a:bodyPr>
          <a:lstStyle/>
          <a:p>
            <a:pPr algn="l">
              <a:spcAft>
                <a:spcPts val="0"/>
              </a:spcAft>
            </a:pPr>
            <a:r>
              <a:rPr sz="2700" b="1">
                <a:solidFill>
                  <a:srgbClr val="153B63"/>
                </a:solidFill>
                <a:latin typeface="Aptos"/>
              </a:rPr>
              <a:t>Pró-Gestão RPPS</a:t>
            </a:r>
          </a:p>
        </p:txBody>
      </p:sp>
      <p:sp>
        <p:nvSpPr>
          <p:cNvPr id="28" name="TextBox 27"/>
          <p:cNvSpPr txBox="1"/>
          <p:nvPr/>
        </p:nvSpPr>
        <p:spPr>
          <a:xfrm>
            <a:off x="585216" y="1143000"/>
            <a:ext cx="10972800" cy="320040"/>
          </a:xfrm>
          <a:prstGeom prst="rect">
            <a:avLst/>
          </a:prstGeom>
          <a:noFill/>
        </p:spPr>
        <p:txBody>
          <a:bodyPr wrap="square" lIns="36576" tIns="18288" rIns="36576" bIns="18288" anchor="ctr">
            <a:spAutoFit/>
          </a:bodyPr>
          <a:lstStyle/>
          <a:p>
            <a:pPr algn="l">
              <a:spcAft>
                <a:spcPts val="0"/>
              </a:spcAft>
            </a:pPr>
            <a:r>
              <a:rPr sz="1100" b="0" dirty="0" err="1">
                <a:solidFill>
                  <a:srgbClr val="607184"/>
                </a:solidFill>
                <a:latin typeface="Aptos"/>
              </a:rPr>
              <a:t>Referência</a:t>
            </a:r>
            <a:r>
              <a:rPr sz="1100" b="0" dirty="0">
                <a:solidFill>
                  <a:srgbClr val="607184"/>
                </a:solidFill>
                <a:latin typeface="Aptos"/>
              </a:rPr>
              <a:t>: Manual do </a:t>
            </a:r>
            <a:r>
              <a:rPr sz="1100" b="0" dirty="0" err="1">
                <a:solidFill>
                  <a:srgbClr val="607184"/>
                </a:solidFill>
                <a:latin typeface="Aptos"/>
              </a:rPr>
              <a:t>Pró</a:t>
            </a:r>
            <a:r>
              <a:rPr sz="1100" b="0" dirty="0">
                <a:solidFill>
                  <a:srgbClr val="607184"/>
                </a:solidFill>
                <a:latin typeface="Aptos"/>
              </a:rPr>
              <a:t>-Gestão RPPS — </a:t>
            </a:r>
            <a:r>
              <a:rPr sz="1100" b="0" dirty="0" err="1">
                <a:solidFill>
                  <a:srgbClr val="607184"/>
                </a:solidFill>
                <a:latin typeface="Aptos"/>
              </a:rPr>
              <a:t>versão</a:t>
            </a:r>
            <a:r>
              <a:rPr sz="1100" b="0" dirty="0">
                <a:solidFill>
                  <a:srgbClr val="607184"/>
                </a:solidFill>
                <a:latin typeface="Aptos"/>
              </a:rPr>
              <a:t> 4.2</a:t>
            </a:r>
          </a:p>
        </p:txBody>
      </p:sp>
      <p:sp>
        <p:nvSpPr>
          <p:cNvPr id="29" name="Rounded Rectangle 28"/>
          <p:cNvSpPr/>
          <p:nvPr/>
        </p:nvSpPr>
        <p:spPr>
          <a:xfrm>
            <a:off x="713232" y="1691640"/>
            <a:ext cx="3474720" cy="2377440"/>
          </a:xfrm>
          <a:prstGeom prst="roundRect">
            <a:avLst>
              <a:gd name="adj" fmla="val 6000"/>
            </a:avLst>
          </a:prstGeom>
          <a:solidFill>
            <a:srgbClr val="FFFFFF"/>
          </a:solidFill>
          <a:ln w="10160">
            <a:solidFill>
              <a:srgbClr val="D9E0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ectangle 29"/>
          <p:cNvSpPr/>
          <p:nvPr/>
        </p:nvSpPr>
        <p:spPr>
          <a:xfrm>
            <a:off x="713232" y="1728216"/>
            <a:ext cx="64008" cy="2304288"/>
          </a:xfrm>
          <a:prstGeom prst="rect">
            <a:avLst/>
          </a:prstGeom>
          <a:solidFill>
            <a:srgbClr val="117A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923544" y="1865376"/>
            <a:ext cx="502920" cy="365760"/>
          </a:xfrm>
          <a:prstGeom prst="rect">
            <a:avLst/>
          </a:prstGeom>
          <a:noFill/>
        </p:spPr>
        <p:txBody>
          <a:bodyPr wrap="square" lIns="36576" tIns="18288" rIns="36576" bIns="18288" anchor="ctr">
            <a:spAutoFit/>
          </a:bodyPr>
          <a:lstStyle/>
          <a:p>
            <a:pPr algn="l">
              <a:spcAft>
                <a:spcPts val="0"/>
              </a:spcAft>
            </a:pPr>
            <a:r>
              <a:rPr sz="1900" b="1">
                <a:solidFill>
                  <a:srgbClr val="117A83"/>
                </a:solidFill>
                <a:latin typeface="Aptos"/>
              </a:rPr>
              <a:t>01</a:t>
            </a:r>
          </a:p>
        </p:txBody>
      </p:sp>
      <p:sp>
        <p:nvSpPr>
          <p:cNvPr id="32" name="TextBox 31"/>
          <p:cNvSpPr txBox="1"/>
          <p:nvPr/>
        </p:nvSpPr>
        <p:spPr>
          <a:xfrm>
            <a:off x="923544" y="2313432"/>
            <a:ext cx="3054096" cy="411480"/>
          </a:xfrm>
          <a:prstGeom prst="rect">
            <a:avLst/>
          </a:prstGeom>
          <a:noFill/>
        </p:spPr>
        <p:txBody>
          <a:bodyPr wrap="square" lIns="36576" tIns="18288" rIns="36576" bIns="18288" anchor="ctr">
            <a:spAutoFit/>
          </a:bodyPr>
          <a:lstStyle/>
          <a:p>
            <a:pPr algn="l">
              <a:spcAft>
                <a:spcPts val="0"/>
              </a:spcAft>
            </a:pPr>
            <a:r>
              <a:rPr sz="1500" b="1">
                <a:solidFill>
                  <a:srgbClr val="153B63"/>
                </a:solidFill>
                <a:latin typeface="Aptos"/>
              </a:rPr>
              <a:t>O que reconhece</a:t>
            </a:r>
          </a:p>
        </p:txBody>
      </p:sp>
      <p:sp>
        <p:nvSpPr>
          <p:cNvPr id="33" name="TextBox 32"/>
          <p:cNvSpPr txBox="1"/>
          <p:nvPr/>
        </p:nvSpPr>
        <p:spPr>
          <a:xfrm>
            <a:off x="923544" y="2779776"/>
            <a:ext cx="3054096" cy="1133856"/>
          </a:xfrm>
          <a:prstGeom prst="rect">
            <a:avLst/>
          </a:prstGeom>
          <a:noFill/>
        </p:spPr>
        <p:txBody>
          <a:bodyPr wrap="square" lIns="36576" tIns="18288" rIns="36576" bIns="18288" anchor="ctr">
            <a:spAutoFit/>
          </a:bodyPr>
          <a:lstStyle/>
          <a:p>
            <a:pPr algn="l">
              <a:spcAft>
                <a:spcPts val="0"/>
              </a:spcAft>
            </a:pPr>
            <a:r>
              <a:rPr sz="1100" b="0">
                <a:solidFill>
                  <a:srgbClr val="324557"/>
                </a:solidFill>
                <a:latin typeface="Aptos"/>
              </a:rPr>
              <a:t>Boas práticas de gestão nas dimensões de controles internos, governança corporativa e educação previdenciária.</a:t>
            </a:r>
          </a:p>
        </p:txBody>
      </p:sp>
      <p:sp>
        <p:nvSpPr>
          <p:cNvPr id="34" name="Rounded Rectangle 33"/>
          <p:cNvSpPr/>
          <p:nvPr/>
        </p:nvSpPr>
        <p:spPr>
          <a:xfrm>
            <a:off x="4361688" y="1691640"/>
            <a:ext cx="3474720" cy="2377440"/>
          </a:xfrm>
          <a:prstGeom prst="roundRect">
            <a:avLst>
              <a:gd name="adj" fmla="val 6000"/>
            </a:avLst>
          </a:prstGeom>
          <a:solidFill>
            <a:srgbClr val="FFFFFF"/>
          </a:solidFill>
          <a:ln w="10160">
            <a:solidFill>
              <a:srgbClr val="D9E0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Rectangle 34"/>
          <p:cNvSpPr/>
          <p:nvPr/>
        </p:nvSpPr>
        <p:spPr>
          <a:xfrm>
            <a:off x="4361688" y="1728216"/>
            <a:ext cx="64008" cy="2304288"/>
          </a:xfrm>
          <a:prstGeom prst="rect">
            <a:avLst/>
          </a:prstGeom>
          <a:solidFill>
            <a:srgbClr val="D3AB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4572000" y="1865376"/>
            <a:ext cx="502920" cy="365760"/>
          </a:xfrm>
          <a:prstGeom prst="rect">
            <a:avLst/>
          </a:prstGeom>
          <a:noFill/>
        </p:spPr>
        <p:txBody>
          <a:bodyPr wrap="square" lIns="36576" tIns="18288" rIns="36576" bIns="18288" anchor="ctr">
            <a:spAutoFit/>
          </a:bodyPr>
          <a:lstStyle/>
          <a:p>
            <a:pPr algn="l">
              <a:spcAft>
                <a:spcPts val="0"/>
              </a:spcAft>
            </a:pPr>
            <a:r>
              <a:rPr sz="1900" b="1">
                <a:solidFill>
                  <a:srgbClr val="D3AB33"/>
                </a:solidFill>
                <a:latin typeface="Aptos"/>
              </a:rPr>
              <a:t>02</a:t>
            </a:r>
          </a:p>
        </p:txBody>
      </p:sp>
      <p:sp>
        <p:nvSpPr>
          <p:cNvPr id="37" name="TextBox 36"/>
          <p:cNvSpPr txBox="1"/>
          <p:nvPr/>
        </p:nvSpPr>
        <p:spPr>
          <a:xfrm>
            <a:off x="4572000" y="2313432"/>
            <a:ext cx="3054096" cy="411480"/>
          </a:xfrm>
          <a:prstGeom prst="rect">
            <a:avLst/>
          </a:prstGeom>
          <a:noFill/>
        </p:spPr>
        <p:txBody>
          <a:bodyPr wrap="square" lIns="36576" tIns="18288" rIns="36576" bIns="18288" anchor="ctr">
            <a:spAutoFit/>
          </a:bodyPr>
          <a:lstStyle/>
          <a:p>
            <a:pPr algn="l">
              <a:spcAft>
                <a:spcPts val="0"/>
              </a:spcAft>
            </a:pPr>
            <a:r>
              <a:rPr sz="1500" b="1">
                <a:solidFill>
                  <a:srgbClr val="153B63"/>
                </a:solidFill>
                <a:latin typeface="Aptos"/>
              </a:rPr>
              <a:t>O que exige</a:t>
            </a:r>
          </a:p>
        </p:txBody>
      </p:sp>
      <p:sp>
        <p:nvSpPr>
          <p:cNvPr id="38" name="TextBox 37"/>
          <p:cNvSpPr txBox="1"/>
          <p:nvPr/>
        </p:nvSpPr>
        <p:spPr>
          <a:xfrm>
            <a:off x="4572000" y="2779776"/>
            <a:ext cx="3054096" cy="1133856"/>
          </a:xfrm>
          <a:prstGeom prst="rect">
            <a:avLst/>
          </a:prstGeom>
          <a:noFill/>
        </p:spPr>
        <p:txBody>
          <a:bodyPr wrap="square" lIns="36576" tIns="18288" rIns="36576" bIns="18288" anchor="ctr">
            <a:spAutoFit/>
          </a:bodyPr>
          <a:lstStyle/>
          <a:p>
            <a:pPr algn="l">
              <a:spcAft>
                <a:spcPts val="0"/>
              </a:spcAft>
            </a:pPr>
            <a:r>
              <a:rPr sz="1100" b="0" dirty="0" err="1">
                <a:solidFill>
                  <a:srgbClr val="324557"/>
                </a:solidFill>
                <a:latin typeface="Aptos"/>
              </a:rPr>
              <a:t>Diagnóstico</a:t>
            </a:r>
            <a:r>
              <a:rPr sz="1100" b="0" dirty="0">
                <a:solidFill>
                  <a:srgbClr val="324557"/>
                </a:solidFill>
                <a:latin typeface="Aptos"/>
              </a:rPr>
              <a:t>, plano de </a:t>
            </a:r>
            <a:r>
              <a:rPr sz="1100" b="0" dirty="0" err="1">
                <a:solidFill>
                  <a:srgbClr val="324557"/>
                </a:solidFill>
                <a:latin typeface="Aptos"/>
              </a:rPr>
              <a:t>trabalho</a:t>
            </a:r>
            <a:r>
              <a:rPr sz="1100" b="0" dirty="0">
                <a:solidFill>
                  <a:srgbClr val="324557"/>
                </a:solidFill>
                <a:latin typeface="Aptos"/>
              </a:rPr>
              <a:t>, </a:t>
            </a:r>
            <a:r>
              <a:rPr sz="1100" b="0" dirty="0" err="1">
                <a:solidFill>
                  <a:srgbClr val="324557"/>
                </a:solidFill>
                <a:latin typeface="Aptos"/>
              </a:rPr>
              <a:t>processos</a:t>
            </a:r>
            <a:r>
              <a:rPr sz="1100" b="0" dirty="0">
                <a:solidFill>
                  <a:srgbClr val="324557"/>
                </a:solidFill>
                <a:latin typeface="Aptos"/>
              </a:rPr>
              <a:t> </a:t>
            </a:r>
            <a:r>
              <a:rPr sz="1100" b="0" dirty="0" err="1">
                <a:solidFill>
                  <a:srgbClr val="324557"/>
                </a:solidFill>
                <a:latin typeface="Aptos"/>
              </a:rPr>
              <a:t>documentados</a:t>
            </a:r>
            <a:r>
              <a:rPr sz="1100" b="0" dirty="0">
                <a:solidFill>
                  <a:srgbClr val="324557"/>
                </a:solidFill>
                <a:latin typeface="Aptos"/>
              </a:rPr>
              <a:t> e </a:t>
            </a:r>
            <a:r>
              <a:rPr sz="1100" b="0" dirty="0" err="1">
                <a:solidFill>
                  <a:srgbClr val="324557"/>
                </a:solidFill>
                <a:latin typeface="Aptos"/>
              </a:rPr>
              <a:t>evidências</a:t>
            </a:r>
            <a:r>
              <a:rPr sz="1100" b="0" dirty="0">
                <a:solidFill>
                  <a:srgbClr val="324557"/>
                </a:solidFill>
                <a:latin typeface="Aptos"/>
              </a:rPr>
              <a:t> das </a:t>
            </a:r>
            <a:r>
              <a:rPr sz="1100" b="0" dirty="0" err="1">
                <a:solidFill>
                  <a:srgbClr val="324557"/>
                </a:solidFill>
                <a:latin typeface="Aptos"/>
              </a:rPr>
              <a:t>ações</a:t>
            </a:r>
            <a:r>
              <a:rPr sz="1100" b="0" dirty="0">
                <a:solidFill>
                  <a:srgbClr val="324557"/>
                </a:solidFill>
                <a:latin typeface="Aptos"/>
              </a:rPr>
              <a:t> do </a:t>
            </a:r>
            <a:r>
              <a:rPr sz="1100" b="0" dirty="0" err="1">
                <a:solidFill>
                  <a:srgbClr val="324557"/>
                </a:solidFill>
                <a:latin typeface="Aptos"/>
              </a:rPr>
              <a:t>nível</a:t>
            </a:r>
            <a:r>
              <a:rPr sz="1100" b="0" dirty="0">
                <a:solidFill>
                  <a:srgbClr val="324557"/>
                </a:solidFill>
                <a:latin typeface="Aptos"/>
              </a:rPr>
              <a:t> </a:t>
            </a:r>
            <a:r>
              <a:rPr sz="1100" b="0" dirty="0" err="1">
                <a:solidFill>
                  <a:srgbClr val="324557"/>
                </a:solidFill>
                <a:latin typeface="Aptos"/>
              </a:rPr>
              <a:t>pretendido</a:t>
            </a:r>
            <a:r>
              <a:rPr sz="1100" b="0" dirty="0">
                <a:solidFill>
                  <a:srgbClr val="324557"/>
                </a:solidFill>
                <a:latin typeface="Aptos"/>
              </a:rPr>
              <a:t>.</a:t>
            </a:r>
          </a:p>
        </p:txBody>
      </p:sp>
      <p:sp>
        <p:nvSpPr>
          <p:cNvPr id="39" name="Rounded Rectangle 38"/>
          <p:cNvSpPr/>
          <p:nvPr/>
        </p:nvSpPr>
        <p:spPr>
          <a:xfrm>
            <a:off x="8010144" y="1691640"/>
            <a:ext cx="3474720" cy="2377440"/>
          </a:xfrm>
          <a:prstGeom prst="roundRect">
            <a:avLst>
              <a:gd name="adj" fmla="val 6000"/>
            </a:avLst>
          </a:prstGeom>
          <a:solidFill>
            <a:srgbClr val="FFFFFF"/>
          </a:solidFill>
          <a:ln w="10160">
            <a:solidFill>
              <a:srgbClr val="D9E0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Rectangle 39"/>
          <p:cNvSpPr/>
          <p:nvPr/>
        </p:nvSpPr>
        <p:spPr>
          <a:xfrm>
            <a:off x="8010144" y="1728216"/>
            <a:ext cx="64008" cy="2304288"/>
          </a:xfrm>
          <a:prstGeom prst="rect">
            <a:avLst/>
          </a:prstGeom>
          <a:solidFill>
            <a:srgbClr val="117A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8220456" y="1865376"/>
            <a:ext cx="502920" cy="365760"/>
          </a:xfrm>
          <a:prstGeom prst="rect">
            <a:avLst/>
          </a:prstGeom>
          <a:noFill/>
        </p:spPr>
        <p:txBody>
          <a:bodyPr wrap="square" lIns="36576" tIns="18288" rIns="36576" bIns="18288" anchor="ctr">
            <a:spAutoFit/>
          </a:bodyPr>
          <a:lstStyle/>
          <a:p>
            <a:pPr algn="l">
              <a:spcAft>
                <a:spcPts val="0"/>
              </a:spcAft>
            </a:pPr>
            <a:r>
              <a:rPr sz="1900" b="1">
                <a:solidFill>
                  <a:srgbClr val="117A83"/>
                </a:solidFill>
                <a:latin typeface="Aptos"/>
              </a:rPr>
              <a:t>03</a:t>
            </a:r>
          </a:p>
        </p:txBody>
      </p:sp>
      <p:sp>
        <p:nvSpPr>
          <p:cNvPr id="42" name="TextBox 41"/>
          <p:cNvSpPr txBox="1"/>
          <p:nvPr/>
        </p:nvSpPr>
        <p:spPr>
          <a:xfrm>
            <a:off x="8220456" y="2313432"/>
            <a:ext cx="3054096" cy="411480"/>
          </a:xfrm>
          <a:prstGeom prst="rect">
            <a:avLst/>
          </a:prstGeom>
          <a:noFill/>
        </p:spPr>
        <p:txBody>
          <a:bodyPr wrap="square" lIns="36576" tIns="18288" rIns="36576" bIns="18288" anchor="ctr">
            <a:spAutoFit/>
          </a:bodyPr>
          <a:lstStyle/>
          <a:p>
            <a:pPr algn="l">
              <a:spcAft>
                <a:spcPts val="0"/>
              </a:spcAft>
            </a:pPr>
            <a:r>
              <a:rPr sz="1500" b="1">
                <a:solidFill>
                  <a:srgbClr val="153B63"/>
                </a:solidFill>
                <a:latin typeface="Aptos"/>
              </a:rPr>
              <a:t>Dever contínuo</a:t>
            </a:r>
          </a:p>
        </p:txBody>
      </p:sp>
      <p:sp>
        <p:nvSpPr>
          <p:cNvPr id="43" name="TextBox 42"/>
          <p:cNvSpPr txBox="1"/>
          <p:nvPr/>
        </p:nvSpPr>
        <p:spPr>
          <a:xfrm>
            <a:off x="8220456" y="2779776"/>
            <a:ext cx="3054096" cy="1133856"/>
          </a:xfrm>
          <a:prstGeom prst="rect">
            <a:avLst/>
          </a:prstGeom>
          <a:noFill/>
        </p:spPr>
        <p:txBody>
          <a:bodyPr wrap="square" lIns="36576" tIns="18288" rIns="36576" bIns="18288" anchor="ctr">
            <a:spAutoFit/>
          </a:bodyPr>
          <a:lstStyle/>
          <a:p>
            <a:pPr algn="l">
              <a:spcAft>
                <a:spcPts val="0"/>
              </a:spcAft>
            </a:pPr>
            <a:r>
              <a:rPr sz="1100" b="0" dirty="0" err="1">
                <a:solidFill>
                  <a:srgbClr val="324557"/>
                </a:solidFill>
                <a:latin typeface="Aptos"/>
              </a:rPr>
              <a:t>Acompanhar</a:t>
            </a:r>
            <a:r>
              <a:rPr sz="1100" b="0" dirty="0">
                <a:solidFill>
                  <a:srgbClr val="324557"/>
                </a:solidFill>
                <a:latin typeface="Aptos"/>
              </a:rPr>
              <a:t> as </a:t>
            </a:r>
            <a:r>
              <a:rPr sz="1100" b="0" dirty="0" err="1">
                <a:solidFill>
                  <a:srgbClr val="324557"/>
                </a:solidFill>
                <a:latin typeface="Aptos"/>
              </a:rPr>
              <a:t>ações</a:t>
            </a:r>
            <a:r>
              <a:rPr sz="1100" b="0" dirty="0">
                <a:solidFill>
                  <a:srgbClr val="324557"/>
                </a:solidFill>
                <a:latin typeface="Aptos"/>
              </a:rPr>
              <a:t>, </a:t>
            </a:r>
            <a:r>
              <a:rPr sz="1100" b="0" dirty="0" err="1">
                <a:solidFill>
                  <a:srgbClr val="324557"/>
                </a:solidFill>
                <a:latin typeface="Aptos"/>
              </a:rPr>
              <a:t>avaliar</a:t>
            </a:r>
            <a:r>
              <a:rPr sz="1100" b="0" dirty="0">
                <a:solidFill>
                  <a:srgbClr val="324557"/>
                </a:solidFill>
                <a:latin typeface="Aptos"/>
              </a:rPr>
              <a:t> </a:t>
            </a:r>
            <a:r>
              <a:rPr sz="1100" b="0" dirty="0" err="1">
                <a:solidFill>
                  <a:srgbClr val="324557"/>
                </a:solidFill>
                <a:latin typeface="Aptos"/>
              </a:rPr>
              <a:t>resultados</a:t>
            </a:r>
            <a:r>
              <a:rPr sz="1100" b="0" dirty="0">
                <a:solidFill>
                  <a:srgbClr val="324557"/>
                </a:solidFill>
                <a:latin typeface="Aptos"/>
              </a:rPr>
              <a:t> e </a:t>
            </a:r>
            <a:r>
              <a:rPr sz="1100" b="0" dirty="0" err="1">
                <a:solidFill>
                  <a:srgbClr val="324557"/>
                </a:solidFill>
                <a:latin typeface="Aptos"/>
              </a:rPr>
              <a:t>corrigir</a:t>
            </a:r>
            <a:r>
              <a:rPr sz="1100" b="0" dirty="0">
                <a:solidFill>
                  <a:srgbClr val="324557"/>
                </a:solidFill>
                <a:latin typeface="Aptos"/>
              </a:rPr>
              <a:t> </a:t>
            </a:r>
            <a:r>
              <a:rPr sz="1100" b="0" dirty="0" err="1">
                <a:solidFill>
                  <a:srgbClr val="324557"/>
                </a:solidFill>
                <a:latin typeface="Aptos"/>
              </a:rPr>
              <a:t>não</a:t>
            </a:r>
            <a:r>
              <a:rPr sz="1100" b="0" dirty="0">
                <a:solidFill>
                  <a:srgbClr val="324557"/>
                </a:solidFill>
                <a:latin typeface="Aptos"/>
              </a:rPr>
              <a:t> </a:t>
            </a:r>
            <a:r>
              <a:rPr sz="1100" b="0" dirty="0" err="1">
                <a:solidFill>
                  <a:srgbClr val="324557"/>
                </a:solidFill>
                <a:latin typeface="Aptos"/>
              </a:rPr>
              <a:t>conformidades</a:t>
            </a:r>
            <a:r>
              <a:rPr sz="1100" b="0" dirty="0">
                <a:solidFill>
                  <a:srgbClr val="324557"/>
                </a:solidFill>
                <a:latin typeface="Aptos"/>
              </a:rPr>
              <a:t> para </a:t>
            </a:r>
            <a:r>
              <a:rPr sz="1100" b="0" dirty="0" err="1">
                <a:solidFill>
                  <a:srgbClr val="324557"/>
                </a:solidFill>
                <a:latin typeface="Aptos"/>
              </a:rPr>
              <a:t>manter</a:t>
            </a:r>
            <a:r>
              <a:rPr sz="1100" b="0" dirty="0">
                <a:solidFill>
                  <a:srgbClr val="324557"/>
                </a:solidFill>
                <a:latin typeface="Aptos"/>
              </a:rPr>
              <a:t> as </a:t>
            </a:r>
            <a:r>
              <a:rPr sz="1100" b="0" dirty="0" err="1">
                <a:solidFill>
                  <a:srgbClr val="324557"/>
                </a:solidFill>
                <a:latin typeface="Aptos"/>
              </a:rPr>
              <a:t>práticas</a:t>
            </a:r>
            <a:r>
              <a:rPr sz="1100" b="0" dirty="0">
                <a:solidFill>
                  <a:srgbClr val="324557"/>
                </a:solidFill>
                <a:latin typeface="Aptos"/>
              </a:rPr>
              <a:t> </a:t>
            </a:r>
            <a:r>
              <a:rPr sz="1100" b="0" dirty="0" err="1">
                <a:solidFill>
                  <a:srgbClr val="324557"/>
                </a:solidFill>
                <a:latin typeface="Aptos"/>
              </a:rPr>
              <a:t>implantadas</a:t>
            </a:r>
            <a:r>
              <a:rPr sz="1100" b="0" dirty="0">
                <a:solidFill>
                  <a:srgbClr val="324557"/>
                </a:solidFill>
                <a:latin typeface="Aptos"/>
              </a:rPr>
              <a:t>.</a:t>
            </a:r>
          </a:p>
        </p:txBody>
      </p:sp>
      <p:sp>
        <p:nvSpPr>
          <p:cNvPr id="44" name="Rounded Rectangle 43"/>
          <p:cNvSpPr/>
          <p:nvPr/>
        </p:nvSpPr>
        <p:spPr>
          <a:xfrm>
            <a:off x="713232" y="4315968"/>
            <a:ext cx="10771632" cy="969264"/>
          </a:xfrm>
          <a:prstGeom prst="roundRect">
            <a:avLst>
              <a:gd name="adj" fmla="val 6000"/>
            </a:avLst>
          </a:prstGeom>
          <a:solidFill>
            <a:srgbClr val="F6F8FB"/>
          </a:solidFill>
          <a:ln w="10160">
            <a:solidFill>
              <a:srgbClr val="F6F8F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932688" y="4453128"/>
            <a:ext cx="1874519" cy="502920"/>
          </a:xfrm>
          <a:prstGeom prst="rect">
            <a:avLst/>
          </a:prstGeom>
          <a:noFill/>
        </p:spPr>
        <p:txBody>
          <a:bodyPr wrap="square" lIns="36576" tIns="18288" rIns="36576" bIns="18288" anchor="ctr">
            <a:spAutoFit/>
          </a:bodyPr>
          <a:lstStyle/>
          <a:p>
            <a:pPr algn="l">
              <a:spcAft>
                <a:spcPts val="0"/>
              </a:spcAft>
            </a:pPr>
            <a:r>
              <a:rPr sz="1000" b="1">
                <a:solidFill>
                  <a:srgbClr val="117A83"/>
                </a:solidFill>
                <a:latin typeface="Aptos"/>
              </a:rPr>
              <a:t>RESPONSABILIDADE</a:t>
            </a:r>
          </a:p>
        </p:txBody>
      </p:sp>
      <p:sp>
        <p:nvSpPr>
          <p:cNvPr id="46" name="TextBox 45"/>
          <p:cNvSpPr txBox="1"/>
          <p:nvPr/>
        </p:nvSpPr>
        <p:spPr>
          <a:xfrm>
            <a:off x="2788920" y="4506027"/>
            <a:ext cx="8385048" cy="406265"/>
          </a:xfrm>
          <a:prstGeom prst="rect">
            <a:avLst/>
          </a:prstGeom>
          <a:noFill/>
        </p:spPr>
        <p:txBody>
          <a:bodyPr wrap="square" lIns="36576" tIns="18288" rIns="36576" bIns="18288" anchor="ctr">
            <a:spAutoFit/>
          </a:bodyPr>
          <a:lstStyle/>
          <a:p>
            <a:pPr algn="just">
              <a:spcAft>
                <a:spcPts val="0"/>
              </a:spcAft>
            </a:pPr>
            <a:r>
              <a:rPr sz="1200" b="1" dirty="0">
                <a:solidFill>
                  <a:srgbClr val="153B63"/>
                </a:solidFill>
                <a:latin typeface="Aptos"/>
              </a:rPr>
              <a:t>A </a:t>
            </a:r>
            <a:r>
              <a:rPr sz="1200" b="1" dirty="0" err="1">
                <a:solidFill>
                  <a:srgbClr val="153B63"/>
                </a:solidFill>
                <a:latin typeface="Aptos"/>
              </a:rPr>
              <a:t>certificação</a:t>
            </a:r>
            <a:r>
              <a:rPr sz="1200" b="1" dirty="0">
                <a:solidFill>
                  <a:srgbClr val="153B63"/>
                </a:solidFill>
                <a:latin typeface="Aptos"/>
              </a:rPr>
              <a:t> é </a:t>
            </a:r>
            <a:r>
              <a:rPr sz="1200" b="1" dirty="0" err="1">
                <a:solidFill>
                  <a:srgbClr val="153B63"/>
                </a:solidFill>
                <a:latin typeface="Aptos"/>
              </a:rPr>
              <a:t>institucional</a:t>
            </a:r>
            <a:r>
              <a:rPr sz="1200" b="1" dirty="0">
                <a:solidFill>
                  <a:srgbClr val="153B63"/>
                </a:solidFill>
                <a:latin typeface="Aptos"/>
              </a:rPr>
              <a:t>: </a:t>
            </a:r>
            <a:r>
              <a:rPr sz="1200" b="1" dirty="0" err="1">
                <a:solidFill>
                  <a:srgbClr val="153B63"/>
                </a:solidFill>
                <a:latin typeface="Aptos"/>
              </a:rPr>
              <a:t>cabe</a:t>
            </a:r>
            <a:r>
              <a:rPr sz="1200" b="1" dirty="0">
                <a:solidFill>
                  <a:srgbClr val="153B63"/>
                </a:solidFill>
                <a:latin typeface="Aptos"/>
              </a:rPr>
              <a:t> à </a:t>
            </a:r>
            <a:r>
              <a:rPr sz="1200" b="1" dirty="0" err="1">
                <a:solidFill>
                  <a:srgbClr val="153B63"/>
                </a:solidFill>
                <a:latin typeface="Aptos"/>
              </a:rPr>
              <a:t>unidade</a:t>
            </a:r>
            <a:r>
              <a:rPr sz="1200" b="1" dirty="0">
                <a:solidFill>
                  <a:srgbClr val="153B63"/>
                </a:solidFill>
                <a:latin typeface="Aptos"/>
              </a:rPr>
              <a:t> </a:t>
            </a:r>
            <a:r>
              <a:rPr sz="1200" b="1" dirty="0" err="1">
                <a:solidFill>
                  <a:srgbClr val="153B63"/>
                </a:solidFill>
                <a:latin typeface="Aptos"/>
              </a:rPr>
              <a:t>gestora</a:t>
            </a:r>
            <a:r>
              <a:rPr sz="1200" b="1" dirty="0">
                <a:solidFill>
                  <a:srgbClr val="153B63"/>
                </a:solidFill>
                <a:latin typeface="Aptos"/>
              </a:rPr>
              <a:t> e </a:t>
            </a:r>
            <a:r>
              <a:rPr sz="1200" b="1" dirty="0" err="1">
                <a:solidFill>
                  <a:srgbClr val="153B63"/>
                </a:solidFill>
                <a:latin typeface="Aptos"/>
              </a:rPr>
              <a:t>ao</a:t>
            </a:r>
            <a:r>
              <a:rPr sz="1200" b="1" dirty="0">
                <a:solidFill>
                  <a:srgbClr val="153B63"/>
                </a:solidFill>
                <a:latin typeface="Aptos"/>
              </a:rPr>
              <a:t> </a:t>
            </a:r>
            <a:r>
              <a:rPr sz="1200" b="1" dirty="0" err="1">
                <a:solidFill>
                  <a:srgbClr val="153B63"/>
                </a:solidFill>
                <a:latin typeface="Aptos"/>
              </a:rPr>
              <a:t>ente</a:t>
            </a:r>
            <a:r>
              <a:rPr sz="1200" b="1" dirty="0">
                <a:solidFill>
                  <a:srgbClr val="153B63"/>
                </a:solidFill>
                <a:latin typeface="Aptos"/>
              </a:rPr>
              <a:t> </a:t>
            </a:r>
            <a:r>
              <a:rPr sz="1200" b="1" dirty="0" err="1">
                <a:solidFill>
                  <a:srgbClr val="153B63"/>
                </a:solidFill>
                <a:latin typeface="Aptos"/>
              </a:rPr>
              <a:t>apoiar</a:t>
            </a:r>
            <a:r>
              <a:rPr sz="1200" b="1" dirty="0">
                <a:solidFill>
                  <a:srgbClr val="153B63"/>
                </a:solidFill>
                <a:latin typeface="Aptos"/>
              </a:rPr>
              <a:t> a </a:t>
            </a:r>
            <a:r>
              <a:rPr sz="1200" b="1" dirty="0" err="1">
                <a:solidFill>
                  <a:srgbClr val="153B63"/>
                </a:solidFill>
                <a:latin typeface="Aptos"/>
              </a:rPr>
              <a:t>implantação</a:t>
            </a:r>
            <a:r>
              <a:rPr sz="1200" b="1" dirty="0">
                <a:solidFill>
                  <a:srgbClr val="153B63"/>
                </a:solidFill>
                <a:latin typeface="Aptos"/>
              </a:rPr>
              <a:t>, </a:t>
            </a:r>
            <a:r>
              <a:rPr sz="1200" b="1" dirty="0" err="1">
                <a:solidFill>
                  <a:srgbClr val="153B63"/>
                </a:solidFill>
                <a:latin typeface="Aptos"/>
              </a:rPr>
              <a:t>organizar</a:t>
            </a:r>
            <a:r>
              <a:rPr sz="1200" b="1" dirty="0">
                <a:solidFill>
                  <a:srgbClr val="153B63"/>
                </a:solidFill>
                <a:latin typeface="Aptos"/>
              </a:rPr>
              <a:t> </a:t>
            </a:r>
            <a:r>
              <a:rPr sz="1200" b="1" dirty="0" err="1">
                <a:solidFill>
                  <a:srgbClr val="153B63"/>
                </a:solidFill>
                <a:latin typeface="Aptos"/>
              </a:rPr>
              <a:t>os</a:t>
            </a:r>
            <a:r>
              <a:rPr sz="1200" b="1" dirty="0">
                <a:solidFill>
                  <a:srgbClr val="153B63"/>
                </a:solidFill>
                <a:latin typeface="Aptos"/>
              </a:rPr>
              <a:t> </a:t>
            </a:r>
            <a:r>
              <a:rPr sz="1200" b="1" dirty="0" err="1">
                <a:solidFill>
                  <a:srgbClr val="153B63"/>
                </a:solidFill>
                <a:latin typeface="Aptos"/>
              </a:rPr>
              <a:t>registros</a:t>
            </a:r>
            <a:r>
              <a:rPr sz="1200" b="1" dirty="0">
                <a:solidFill>
                  <a:srgbClr val="153B63"/>
                </a:solidFill>
                <a:latin typeface="Aptos"/>
              </a:rPr>
              <a:t> e </a:t>
            </a:r>
            <a:r>
              <a:rPr sz="1200" b="1" dirty="0" err="1">
                <a:solidFill>
                  <a:srgbClr val="153B63"/>
                </a:solidFill>
                <a:latin typeface="Aptos"/>
              </a:rPr>
              <a:t>receber</a:t>
            </a:r>
            <a:r>
              <a:rPr sz="1200" b="1" dirty="0">
                <a:solidFill>
                  <a:srgbClr val="153B63"/>
                </a:solidFill>
                <a:latin typeface="Aptos"/>
              </a:rPr>
              <a:t> auditoria de </a:t>
            </a:r>
            <a:r>
              <a:rPr sz="1200" b="1" dirty="0" err="1">
                <a:solidFill>
                  <a:srgbClr val="153B63"/>
                </a:solidFill>
                <a:latin typeface="Aptos"/>
              </a:rPr>
              <a:t>entidade</a:t>
            </a:r>
            <a:r>
              <a:rPr sz="1200" b="1" dirty="0">
                <a:solidFill>
                  <a:srgbClr val="153B63"/>
                </a:solidFill>
                <a:latin typeface="Aptos"/>
              </a:rPr>
              <a:t> </a:t>
            </a:r>
            <a:r>
              <a:rPr sz="1200" b="1" dirty="0" err="1">
                <a:solidFill>
                  <a:srgbClr val="153B63"/>
                </a:solidFill>
                <a:latin typeface="Aptos"/>
              </a:rPr>
              <a:t>certificadora</a:t>
            </a:r>
            <a:r>
              <a:rPr sz="1200" b="1" dirty="0">
                <a:solidFill>
                  <a:srgbClr val="153B63"/>
                </a:solidFill>
                <a:latin typeface="Aptos"/>
              </a:rPr>
              <a:t> </a:t>
            </a:r>
            <a:r>
              <a:rPr sz="1200" b="1" dirty="0" err="1">
                <a:solidFill>
                  <a:srgbClr val="153B63"/>
                </a:solidFill>
                <a:latin typeface="Aptos"/>
              </a:rPr>
              <a:t>credenciada</a:t>
            </a:r>
            <a:r>
              <a:rPr sz="1200" b="1" dirty="0">
                <a:solidFill>
                  <a:srgbClr val="153B63"/>
                </a:solidFill>
                <a:latin typeface="Aptos"/>
              </a:rPr>
              <a:t>.</a:t>
            </a:r>
          </a:p>
        </p:txBody>
      </p:sp>
    </p:spTree>
    <p:extLst>
      <p:ext uri="{BB962C8B-B14F-4D97-AF65-F5344CB8AC3E}">
        <p14:creationId xmlns:p14="http://schemas.microsoft.com/office/powerpoint/2010/main" val="1715175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22B77-7DDB-F2E5-67E1-3DF9ACEC6487}"/>
            </a:ext>
          </a:extLst>
        </p:cNvPr>
        <p:cNvGrpSpPr/>
        <p:nvPr/>
      </p:nvGrpSpPr>
      <p:grpSpPr>
        <a:xfrm>
          <a:off x="0" y="0"/>
          <a:ext cx="0" cy="0"/>
          <a:chOff x="0" y="0"/>
          <a:chExt cx="0" cy="0"/>
        </a:xfrm>
      </p:grpSpPr>
      <p:sp>
        <p:nvSpPr>
          <p:cNvPr id="25" name="Slide Number Placeholder 0">
            <a:extLst>
              <a:ext uri="{FF2B5EF4-FFF2-40B4-BE49-F238E27FC236}">
                <a16:creationId xmlns:a16="http://schemas.microsoft.com/office/drawing/2014/main" id="{30FB46BF-D879-8093-0CF2-1452FE37E270}"/>
              </a:ext>
            </a:extLst>
          </p:cNvPr>
          <p:cNvSpPr>
            <a:spLocks noGrp="1"/>
          </p:cNvSpPr>
          <p:nvPr>
            <p:ph type="sldNum" sz="quarter" idx="4294967295"/>
          </p:nvPr>
        </p:nvSpPr>
        <p:spPr>
          <a:xfrm>
            <a:off x="8732520" y="624535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68788A"/>
                </a:solidFill>
                <a:latin typeface="Aptos"/>
                <a:ea typeface="Aptos"/>
                <a:cs typeface="Aptos"/>
              </a:defRPr>
            </a:lvl1pPr>
          </a:lstStyle>
          <a:p>
            <a:pPr algn="l"/>
            <a:fld id="{F7021451-1387-4CA6-816F-3879F97B5CBC}" type="slidenum">
              <a:rPr lang="en-US" b="0"/>
              <a:t>15</a:t>
            </a:fld>
            <a:endParaRPr lang="en-US"/>
          </a:p>
        </p:txBody>
      </p:sp>
      <p:sp>
        <p:nvSpPr>
          <p:cNvPr id="26" name="TextBox 25"/>
          <p:cNvSpPr txBox="1"/>
          <p:nvPr/>
        </p:nvSpPr>
        <p:spPr>
          <a:xfrm>
            <a:off x="566928" y="256032"/>
            <a:ext cx="8961120" cy="256032"/>
          </a:xfrm>
          <a:prstGeom prst="rect">
            <a:avLst/>
          </a:prstGeom>
          <a:noFill/>
        </p:spPr>
        <p:txBody>
          <a:bodyPr wrap="square" lIns="36576" tIns="18288" rIns="36576" bIns="18288" anchor="ctr">
            <a:spAutoFit/>
          </a:bodyPr>
          <a:lstStyle/>
          <a:p>
            <a:pPr algn="l">
              <a:spcAft>
                <a:spcPts val="0"/>
              </a:spcAft>
            </a:pPr>
            <a:r>
              <a:rPr sz="900" b="1">
                <a:solidFill>
                  <a:srgbClr val="117A83"/>
                </a:solidFill>
                <a:latin typeface="Aptos"/>
              </a:rPr>
              <a:t>CERTIFICAÇÃO PROFISSIONAL</a:t>
            </a:r>
          </a:p>
        </p:txBody>
      </p:sp>
      <p:sp>
        <p:nvSpPr>
          <p:cNvPr id="27" name="TextBox 26"/>
          <p:cNvSpPr txBox="1"/>
          <p:nvPr/>
        </p:nvSpPr>
        <p:spPr>
          <a:xfrm>
            <a:off x="566928" y="566928"/>
            <a:ext cx="10972800" cy="530352"/>
          </a:xfrm>
          <a:prstGeom prst="rect">
            <a:avLst/>
          </a:prstGeom>
          <a:noFill/>
        </p:spPr>
        <p:txBody>
          <a:bodyPr wrap="square" lIns="36576" tIns="18288" rIns="36576" bIns="18288" anchor="ctr">
            <a:spAutoFit/>
          </a:bodyPr>
          <a:lstStyle/>
          <a:p>
            <a:pPr algn="l">
              <a:spcAft>
                <a:spcPts val="0"/>
              </a:spcAft>
            </a:pPr>
            <a:r>
              <a:rPr sz="2700" b="1">
                <a:solidFill>
                  <a:srgbClr val="153B63"/>
                </a:solidFill>
                <a:latin typeface="Aptos"/>
              </a:rPr>
              <a:t>Certificação dos profissionais do RPPS</a:t>
            </a:r>
          </a:p>
        </p:txBody>
      </p:sp>
      <p:sp>
        <p:nvSpPr>
          <p:cNvPr id="28" name="TextBox 27"/>
          <p:cNvSpPr txBox="1"/>
          <p:nvPr/>
        </p:nvSpPr>
        <p:spPr>
          <a:xfrm>
            <a:off x="585216" y="1143000"/>
            <a:ext cx="10972800" cy="320040"/>
          </a:xfrm>
          <a:prstGeom prst="rect">
            <a:avLst/>
          </a:prstGeom>
          <a:noFill/>
        </p:spPr>
        <p:txBody>
          <a:bodyPr wrap="square" lIns="36576" tIns="18288" rIns="36576" bIns="18288" anchor="ctr">
            <a:spAutoFit/>
          </a:bodyPr>
          <a:lstStyle/>
          <a:p>
            <a:pPr algn="l">
              <a:spcAft>
                <a:spcPts val="0"/>
              </a:spcAft>
            </a:pPr>
            <a:r>
              <a:rPr sz="1100" b="0">
                <a:solidFill>
                  <a:srgbClr val="607184"/>
                </a:solidFill>
                <a:latin typeface="Aptos"/>
              </a:rPr>
              <a:t>Manual de Certificação dos Profissionais dos RPPS — versão 2.0</a:t>
            </a:r>
          </a:p>
        </p:txBody>
      </p:sp>
      <p:sp>
        <p:nvSpPr>
          <p:cNvPr id="29" name="Rounded Rectangle 28"/>
          <p:cNvSpPr/>
          <p:nvPr/>
        </p:nvSpPr>
        <p:spPr>
          <a:xfrm>
            <a:off x="713232" y="1691640"/>
            <a:ext cx="3474720" cy="2377440"/>
          </a:xfrm>
          <a:prstGeom prst="roundRect">
            <a:avLst>
              <a:gd name="adj" fmla="val 6000"/>
            </a:avLst>
          </a:prstGeom>
          <a:solidFill>
            <a:srgbClr val="FFFFFF"/>
          </a:solidFill>
          <a:ln w="10160">
            <a:solidFill>
              <a:srgbClr val="D9E0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ectangle 29"/>
          <p:cNvSpPr/>
          <p:nvPr/>
        </p:nvSpPr>
        <p:spPr>
          <a:xfrm>
            <a:off x="713232" y="1728216"/>
            <a:ext cx="64008" cy="2304288"/>
          </a:xfrm>
          <a:prstGeom prst="rect">
            <a:avLst/>
          </a:prstGeom>
          <a:solidFill>
            <a:srgbClr val="117A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923544" y="1865376"/>
            <a:ext cx="502920" cy="365760"/>
          </a:xfrm>
          <a:prstGeom prst="rect">
            <a:avLst/>
          </a:prstGeom>
          <a:noFill/>
        </p:spPr>
        <p:txBody>
          <a:bodyPr wrap="square" lIns="36576" tIns="18288" rIns="36576" bIns="18288" anchor="ctr">
            <a:spAutoFit/>
          </a:bodyPr>
          <a:lstStyle/>
          <a:p>
            <a:pPr algn="l">
              <a:spcAft>
                <a:spcPts val="0"/>
              </a:spcAft>
            </a:pPr>
            <a:r>
              <a:rPr sz="1900" b="1">
                <a:solidFill>
                  <a:srgbClr val="117A83"/>
                </a:solidFill>
                <a:latin typeface="Aptos"/>
              </a:rPr>
              <a:t>01</a:t>
            </a:r>
          </a:p>
        </p:txBody>
      </p:sp>
      <p:sp>
        <p:nvSpPr>
          <p:cNvPr id="32" name="TextBox 31"/>
          <p:cNvSpPr txBox="1"/>
          <p:nvPr/>
        </p:nvSpPr>
        <p:spPr>
          <a:xfrm>
            <a:off x="923544" y="2313432"/>
            <a:ext cx="3054096" cy="411480"/>
          </a:xfrm>
          <a:prstGeom prst="rect">
            <a:avLst/>
          </a:prstGeom>
          <a:noFill/>
        </p:spPr>
        <p:txBody>
          <a:bodyPr wrap="square" lIns="36576" tIns="18288" rIns="36576" bIns="18288" anchor="ctr">
            <a:spAutoFit/>
          </a:bodyPr>
          <a:lstStyle/>
          <a:p>
            <a:pPr algn="l">
              <a:spcAft>
                <a:spcPts val="0"/>
              </a:spcAft>
            </a:pPr>
            <a:r>
              <a:rPr sz="1500" b="1">
                <a:solidFill>
                  <a:srgbClr val="153B63"/>
                </a:solidFill>
                <a:latin typeface="Aptos"/>
              </a:rPr>
              <a:t>Dirigentes</a:t>
            </a:r>
          </a:p>
        </p:txBody>
      </p:sp>
      <p:sp>
        <p:nvSpPr>
          <p:cNvPr id="33" name="TextBox 32"/>
          <p:cNvSpPr txBox="1"/>
          <p:nvPr/>
        </p:nvSpPr>
        <p:spPr>
          <a:xfrm>
            <a:off x="923544" y="3074321"/>
            <a:ext cx="3054096" cy="544765"/>
          </a:xfrm>
          <a:prstGeom prst="rect">
            <a:avLst/>
          </a:prstGeom>
          <a:noFill/>
        </p:spPr>
        <p:txBody>
          <a:bodyPr wrap="square" lIns="36576" tIns="18288" rIns="36576" bIns="18288" anchor="ctr">
            <a:spAutoFit/>
          </a:bodyPr>
          <a:lstStyle/>
          <a:p>
            <a:pPr algn="just">
              <a:spcAft>
                <a:spcPts val="0"/>
              </a:spcAft>
            </a:pPr>
            <a:r>
              <a:rPr sz="1100" b="0" dirty="0" err="1">
                <a:solidFill>
                  <a:srgbClr val="324557"/>
                </a:solidFill>
                <a:latin typeface="Aptos"/>
              </a:rPr>
              <a:t>Certificação</a:t>
            </a:r>
            <a:r>
              <a:rPr sz="1100" b="0" dirty="0">
                <a:solidFill>
                  <a:srgbClr val="324557"/>
                </a:solidFill>
                <a:latin typeface="Aptos"/>
              </a:rPr>
              <a:t> </a:t>
            </a:r>
            <a:r>
              <a:rPr sz="1100" b="0" dirty="0" err="1">
                <a:solidFill>
                  <a:srgbClr val="324557"/>
                </a:solidFill>
                <a:latin typeface="Aptos"/>
              </a:rPr>
              <a:t>compatível</a:t>
            </a:r>
            <a:r>
              <a:rPr sz="1100" b="0" dirty="0">
                <a:solidFill>
                  <a:srgbClr val="324557"/>
                </a:solidFill>
                <a:latin typeface="Aptos"/>
              </a:rPr>
              <a:t> com a </a:t>
            </a:r>
            <a:r>
              <a:rPr sz="1100" b="0" dirty="0" err="1">
                <a:solidFill>
                  <a:srgbClr val="324557"/>
                </a:solidFill>
                <a:latin typeface="Aptos"/>
              </a:rPr>
              <a:t>função</a:t>
            </a:r>
            <a:r>
              <a:rPr sz="1100" b="0" dirty="0">
                <a:solidFill>
                  <a:srgbClr val="324557"/>
                </a:solidFill>
                <a:latin typeface="Aptos"/>
              </a:rPr>
              <a:t>, </a:t>
            </a:r>
            <a:r>
              <a:rPr sz="1100" b="0" dirty="0" err="1">
                <a:solidFill>
                  <a:srgbClr val="324557"/>
                </a:solidFill>
                <a:latin typeface="Aptos"/>
              </a:rPr>
              <a:t>exigida</a:t>
            </a:r>
            <a:r>
              <a:rPr sz="1100" b="0" dirty="0">
                <a:solidFill>
                  <a:srgbClr val="324557"/>
                </a:solidFill>
                <a:latin typeface="Aptos"/>
              </a:rPr>
              <a:t> </a:t>
            </a:r>
            <a:r>
              <a:rPr sz="1100" b="0" dirty="0" err="1">
                <a:solidFill>
                  <a:srgbClr val="324557"/>
                </a:solidFill>
                <a:latin typeface="Aptos"/>
              </a:rPr>
              <a:t>como</a:t>
            </a:r>
            <a:r>
              <a:rPr sz="1100" b="0" dirty="0">
                <a:solidFill>
                  <a:srgbClr val="324557"/>
                </a:solidFill>
                <a:latin typeface="Aptos"/>
              </a:rPr>
              <a:t> </a:t>
            </a:r>
            <a:r>
              <a:rPr sz="1100" b="0" dirty="0" err="1">
                <a:solidFill>
                  <a:srgbClr val="324557"/>
                </a:solidFill>
                <a:latin typeface="Aptos"/>
              </a:rPr>
              <a:t>condição</a:t>
            </a:r>
            <a:r>
              <a:rPr sz="1100" b="0" dirty="0">
                <a:solidFill>
                  <a:srgbClr val="324557"/>
                </a:solidFill>
                <a:latin typeface="Aptos"/>
              </a:rPr>
              <a:t> para </a:t>
            </a:r>
            <a:r>
              <a:rPr sz="1100" b="0" dirty="0" err="1">
                <a:solidFill>
                  <a:srgbClr val="324557"/>
                </a:solidFill>
                <a:latin typeface="Aptos"/>
              </a:rPr>
              <a:t>ingresso</a:t>
            </a:r>
            <a:r>
              <a:rPr sz="1100" b="0" dirty="0">
                <a:solidFill>
                  <a:srgbClr val="324557"/>
                </a:solidFill>
                <a:latin typeface="Aptos"/>
              </a:rPr>
              <a:t> </a:t>
            </a:r>
            <a:r>
              <a:rPr sz="1100" b="0" dirty="0" err="1">
                <a:solidFill>
                  <a:srgbClr val="324557"/>
                </a:solidFill>
                <a:latin typeface="Aptos"/>
              </a:rPr>
              <a:t>ou</a:t>
            </a:r>
            <a:r>
              <a:rPr sz="1100" b="0" dirty="0">
                <a:solidFill>
                  <a:srgbClr val="324557"/>
                </a:solidFill>
                <a:latin typeface="Aptos"/>
              </a:rPr>
              <a:t> </a:t>
            </a:r>
            <a:r>
              <a:rPr sz="1100" b="0" dirty="0" err="1">
                <a:solidFill>
                  <a:srgbClr val="324557"/>
                </a:solidFill>
                <a:latin typeface="Aptos"/>
              </a:rPr>
              <a:t>permanência</a:t>
            </a:r>
            <a:r>
              <a:rPr sz="1100" b="0" dirty="0">
                <a:solidFill>
                  <a:srgbClr val="324557"/>
                </a:solidFill>
                <a:latin typeface="Aptos"/>
              </a:rPr>
              <a:t> no cargo.</a:t>
            </a:r>
          </a:p>
        </p:txBody>
      </p:sp>
      <p:sp>
        <p:nvSpPr>
          <p:cNvPr id="34" name="Rounded Rectangle 33"/>
          <p:cNvSpPr/>
          <p:nvPr/>
        </p:nvSpPr>
        <p:spPr>
          <a:xfrm>
            <a:off x="4361688" y="1691640"/>
            <a:ext cx="3474720" cy="2377440"/>
          </a:xfrm>
          <a:prstGeom prst="roundRect">
            <a:avLst>
              <a:gd name="adj" fmla="val 6000"/>
            </a:avLst>
          </a:prstGeom>
          <a:solidFill>
            <a:srgbClr val="FFFFFF"/>
          </a:solidFill>
          <a:ln w="10160">
            <a:solidFill>
              <a:srgbClr val="D9E0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Rectangle 34"/>
          <p:cNvSpPr/>
          <p:nvPr/>
        </p:nvSpPr>
        <p:spPr>
          <a:xfrm>
            <a:off x="4361688" y="1728216"/>
            <a:ext cx="64008" cy="2304288"/>
          </a:xfrm>
          <a:prstGeom prst="rect">
            <a:avLst/>
          </a:prstGeom>
          <a:solidFill>
            <a:srgbClr val="D3AB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4572000" y="1865376"/>
            <a:ext cx="502920" cy="365760"/>
          </a:xfrm>
          <a:prstGeom prst="rect">
            <a:avLst/>
          </a:prstGeom>
          <a:noFill/>
        </p:spPr>
        <p:txBody>
          <a:bodyPr wrap="square" lIns="36576" tIns="18288" rIns="36576" bIns="18288" anchor="ctr">
            <a:spAutoFit/>
          </a:bodyPr>
          <a:lstStyle/>
          <a:p>
            <a:pPr algn="l">
              <a:spcAft>
                <a:spcPts val="0"/>
              </a:spcAft>
            </a:pPr>
            <a:r>
              <a:rPr sz="1900" b="1">
                <a:solidFill>
                  <a:srgbClr val="D3AB33"/>
                </a:solidFill>
                <a:latin typeface="Aptos"/>
              </a:rPr>
              <a:t>02</a:t>
            </a:r>
          </a:p>
        </p:txBody>
      </p:sp>
      <p:sp>
        <p:nvSpPr>
          <p:cNvPr id="37" name="TextBox 36"/>
          <p:cNvSpPr txBox="1"/>
          <p:nvPr/>
        </p:nvSpPr>
        <p:spPr>
          <a:xfrm>
            <a:off x="4572000" y="2313432"/>
            <a:ext cx="3054096" cy="411480"/>
          </a:xfrm>
          <a:prstGeom prst="rect">
            <a:avLst/>
          </a:prstGeom>
          <a:noFill/>
        </p:spPr>
        <p:txBody>
          <a:bodyPr wrap="square" lIns="36576" tIns="18288" rIns="36576" bIns="18288" anchor="ctr">
            <a:spAutoFit/>
          </a:bodyPr>
          <a:lstStyle/>
          <a:p>
            <a:pPr algn="l">
              <a:spcAft>
                <a:spcPts val="0"/>
              </a:spcAft>
            </a:pPr>
            <a:r>
              <a:rPr sz="1500" b="1">
                <a:solidFill>
                  <a:srgbClr val="153B63"/>
                </a:solidFill>
                <a:latin typeface="Aptos"/>
              </a:rPr>
              <a:t>Gestão de recursos</a:t>
            </a:r>
          </a:p>
        </p:txBody>
      </p:sp>
      <p:sp>
        <p:nvSpPr>
          <p:cNvPr id="38" name="TextBox 37"/>
          <p:cNvSpPr txBox="1"/>
          <p:nvPr/>
        </p:nvSpPr>
        <p:spPr>
          <a:xfrm>
            <a:off x="4572000" y="3074321"/>
            <a:ext cx="3054096" cy="544765"/>
          </a:xfrm>
          <a:prstGeom prst="rect">
            <a:avLst/>
          </a:prstGeom>
          <a:noFill/>
        </p:spPr>
        <p:txBody>
          <a:bodyPr wrap="square" lIns="36576" tIns="18288" rIns="36576" bIns="18288" anchor="ctr">
            <a:spAutoFit/>
          </a:bodyPr>
          <a:lstStyle/>
          <a:p>
            <a:pPr algn="just">
              <a:spcAft>
                <a:spcPts val="0"/>
              </a:spcAft>
            </a:pPr>
            <a:r>
              <a:rPr sz="1100" b="0" dirty="0" err="1">
                <a:solidFill>
                  <a:srgbClr val="324557"/>
                </a:solidFill>
                <a:latin typeface="Aptos"/>
              </a:rPr>
              <a:t>Responsável</a:t>
            </a:r>
            <a:r>
              <a:rPr sz="1100" b="0" dirty="0">
                <a:solidFill>
                  <a:srgbClr val="324557"/>
                </a:solidFill>
                <a:latin typeface="Aptos"/>
              </a:rPr>
              <a:t> </a:t>
            </a:r>
            <a:r>
              <a:rPr sz="1100" b="0" dirty="0" err="1">
                <a:solidFill>
                  <a:srgbClr val="324557"/>
                </a:solidFill>
                <a:latin typeface="Aptos"/>
              </a:rPr>
              <a:t>pelas</a:t>
            </a:r>
            <a:r>
              <a:rPr sz="1100" b="0" dirty="0">
                <a:solidFill>
                  <a:srgbClr val="324557"/>
                </a:solidFill>
                <a:latin typeface="Aptos"/>
              </a:rPr>
              <a:t> </a:t>
            </a:r>
            <a:r>
              <a:rPr sz="1100" b="0" dirty="0" err="1">
                <a:solidFill>
                  <a:srgbClr val="324557"/>
                </a:solidFill>
                <a:latin typeface="Aptos"/>
              </a:rPr>
              <a:t>aplicações</a:t>
            </a:r>
            <a:r>
              <a:rPr sz="1100" b="0" dirty="0">
                <a:solidFill>
                  <a:srgbClr val="324557"/>
                </a:solidFill>
                <a:latin typeface="Aptos"/>
              </a:rPr>
              <a:t> e </a:t>
            </a:r>
            <a:r>
              <a:rPr sz="1100" b="0" dirty="0" err="1">
                <a:solidFill>
                  <a:srgbClr val="324557"/>
                </a:solidFill>
                <a:latin typeface="Aptos"/>
              </a:rPr>
              <a:t>titulares</a:t>
            </a:r>
            <a:r>
              <a:rPr sz="1100" b="0" dirty="0">
                <a:solidFill>
                  <a:srgbClr val="324557"/>
                </a:solidFill>
                <a:latin typeface="Aptos"/>
              </a:rPr>
              <a:t> do </a:t>
            </a:r>
            <a:r>
              <a:rPr sz="1100" b="0" dirty="0" err="1">
                <a:solidFill>
                  <a:srgbClr val="324557"/>
                </a:solidFill>
                <a:latin typeface="Aptos"/>
              </a:rPr>
              <a:t>Comitê</a:t>
            </a:r>
            <a:r>
              <a:rPr sz="1100" b="0" dirty="0">
                <a:solidFill>
                  <a:srgbClr val="324557"/>
                </a:solidFill>
                <a:latin typeface="Aptos"/>
              </a:rPr>
              <a:t> de Investimentos </a:t>
            </a:r>
            <a:r>
              <a:rPr sz="1100" b="0" dirty="0" err="1">
                <a:solidFill>
                  <a:srgbClr val="324557"/>
                </a:solidFill>
                <a:latin typeface="Aptos"/>
              </a:rPr>
              <a:t>devem</a:t>
            </a:r>
            <a:r>
              <a:rPr sz="1100" b="0" dirty="0">
                <a:solidFill>
                  <a:srgbClr val="324557"/>
                </a:solidFill>
                <a:latin typeface="Aptos"/>
              </a:rPr>
              <a:t> </a:t>
            </a:r>
            <a:r>
              <a:rPr sz="1100" b="0" dirty="0" err="1">
                <a:solidFill>
                  <a:srgbClr val="324557"/>
                </a:solidFill>
                <a:latin typeface="Aptos"/>
              </a:rPr>
              <a:t>comprovar</a:t>
            </a:r>
            <a:r>
              <a:rPr sz="1100" b="0" dirty="0">
                <a:solidFill>
                  <a:srgbClr val="324557"/>
                </a:solidFill>
                <a:latin typeface="Aptos"/>
              </a:rPr>
              <a:t> a </a:t>
            </a:r>
            <a:r>
              <a:rPr sz="1100" b="0" dirty="0" err="1">
                <a:solidFill>
                  <a:srgbClr val="324557"/>
                </a:solidFill>
                <a:latin typeface="Aptos"/>
              </a:rPr>
              <a:t>certificação</a:t>
            </a:r>
            <a:r>
              <a:rPr sz="1100" b="0" dirty="0">
                <a:solidFill>
                  <a:srgbClr val="324557"/>
                </a:solidFill>
                <a:latin typeface="Aptos"/>
              </a:rPr>
              <a:t> </a:t>
            </a:r>
            <a:r>
              <a:rPr sz="1100" b="0" dirty="0" err="1">
                <a:solidFill>
                  <a:srgbClr val="324557"/>
                </a:solidFill>
                <a:latin typeface="Aptos"/>
              </a:rPr>
              <a:t>correspondente</a:t>
            </a:r>
            <a:r>
              <a:rPr sz="1100" b="0" dirty="0">
                <a:solidFill>
                  <a:srgbClr val="324557"/>
                </a:solidFill>
                <a:latin typeface="Aptos"/>
              </a:rPr>
              <a:t>.</a:t>
            </a:r>
          </a:p>
        </p:txBody>
      </p:sp>
      <p:sp>
        <p:nvSpPr>
          <p:cNvPr id="39" name="Rounded Rectangle 38"/>
          <p:cNvSpPr/>
          <p:nvPr/>
        </p:nvSpPr>
        <p:spPr>
          <a:xfrm>
            <a:off x="8010144" y="1691640"/>
            <a:ext cx="3474720" cy="2377440"/>
          </a:xfrm>
          <a:prstGeom prst="roundRect">
            <a:avLst>
              <a:gd name="adj" fmla="val 6000"/>
            </a:avLst>
          </a:prstGeom>
          <a:solidFill>
            <a:srgbClr val="FFFFFF"/>
          </a:solidFill>
          <a:ln w="10160">
            <a:solidFill>
              <a:srgbClr val="D9E0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Rectangle 39"/>
          <p:cNvSpPr/>
          <p:nvPr/>
        </p:nvSpPr>
        <p:spPr>
          <a:xfrm>
            <a:off x="8010144" y="1728216"/>
            <a:ext cx="64008" cy="2304288"/>
          </a:xfrm>
          <a:prstGeom prst="rect">
            <a:avLst/>
          </a:prstGeom>
          <a:solidFill>
            <a:srgbClr val="117A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8220456" y="1865376"/>
            <a:ext cx="502920" cy="365760"/>
          </a:xfrm>
          <a:prstGeom prst="rect">
            <a:avLst/>
          </a:prstGeom>
          <a:noFill/>
        </p:spPr>
        <p:txBody>
          <a:bodyPr wrap="square" lIns="36576" tIns="18288" rIns="36576" bIns="18288" anchor="ctr">
            <a:spAutoFit/>
          </a:bodyPr>
          <a:lstStyle/>
          <a:p>
            <a:pPr algn="l">
              <a:spcAft>
                <a:spcPts val="0"/>
              </a:spcAft>
            </a:pPr>
            <a:r>
              <a:rPr sz="1900" b="1">
                <a:solidFill>
                  <a:srgbClr val="117A83"/>
                </a:solidFill>
                <a:latin typeface="Aptos"/>
              </a:rPr>
              <a:t>03</a:t>
            </a:r>
          </a:p>
        </p:txBody>
      </p:sp>
      <p:sp>
        <p:nvSpPr>
          <p:cNvPr id="42" name="TextBox 41"/>
          <p:cNvSpPr txBox="1"/>
          <p:nvPr/>
        </p:nvSpPr>
        <p:spPr>
          <a:xfrm>
            <a:off x="8220456" y="2313432"/>
            <a:ext cx="3054096" cy="411480"/>
          </a:xfrm>
          <a:prstGeom prst="rect">
            <a:avLst/>
          </a:prstGeom>
          <a:noFill/>
        </p:spPr>
        <p:txBody>
          <a:bodyPr wrap="square" lIns="36576" tIns="18288" rIns="36576" bIns="18288" anchor="ctr">
            <a:spAutoFit/>
          </a:bodyPr>
          <a:lstStyle/>
          <a:p>
            <a:pPr algn="l">
              <a:spcAft>
                <a:spcPts val="0"/>
              </a:spcAft>
            </a:pPr>
            <a:r>
              <a:rPr sz="1500" b="1">
                <a:solidFill>
                  <a:srgbClr val="153B63"/>
                </a:solidFill>
                <a:latin typeface="Aptos"/>
              </a:rPr>
              <a:t>Conselhos</a:t>
            </a:r>
          </a:p>
        </p:txBody>
      </p:sp>
      <p:sp>
        <p:nvSpPr>
          <p:cNvPr id="43" name="TextBox 42"/>
          <p:cNvSpPr txBox="1"/>
          <p:nvPr/>
        </p:nvSpPr>
        <p:spPr>
          <a:xfrm>
            <a:off x="8220456" y="3074321"/>
            <a:ext cx="3054096" cy="544765"/>
          </a:xfrm>
          <a:prstGeom prst="rect">
            <a:avLst/>
          </a:prstGeom>
          <a:noFill/>
        </p:spPr>
        <p:txBody>
          <a:bodyPr wrap="square" lIns="36576" tIns="18288" rIns="36576" bIns="18288" anchor="ctr">
            <a:spAutoFit/>
          </a:bodyPr>
          <a:lstStyle/>
          <a:p>
            <a:pPr algn="just">
              <a:spcAft>
                <a:spcPts val="0"/>
              </a:spcAft>
            </a:pPr>
            <a:r>
              <a:rPr sz="1100" b="0" dirty="0" err="1">
                <a:solidFill>
                  <a:srgbClr val="324557"/>
                </a:solidFill>
                <a:latin typeface="Aptos"/>
              </a:rPr>
              <a:t>Membros</a:t>
            </a:r>
            <a:r>
              <a:rPr sz="1100" b="0" dirty="0">
                <a:solidFill>
                  <a:srgbClr val="324557"/>
                </a:solidFill>
                <a:latin typeface="Aptos"/>
              </a:rPr>
              <a:t> </a:t>
            </a:r>
            <a:r>
              <a:rPr sz="1100" b="0" dirty="0" err="1">
                <a:solidFill>
                  <a:srgbClr val="324557"/>
                </a:solidFill>
                <a:latin typeface="Aptos"/>
              </a:rPr>
              <a:t>titulares</a:t>
            </a:r>
            <a:r>
              <a:rPr sz="1100" b="0" dirty="0">
                <a:solidFill>
                  <a:srgbClr val="324557"/>
                </a:solidFill>
                <a:latin typeface="Aptos"/>
              </a:rPr>
              <a:t> dos </a:t>
            </a:r>
            <a:r>
              <a:rPr sz="1100" b="0" dirty="0" err="1">
                <a:solidFill>
                  <a:srgbClr val="324557"/>
                </a:solidFill>
                <a:latin typeface="Aptos"/>
              </a:rPr>
              <a:t>Conselhos</a:t>
            </a:r>
            <a:r>
              <a:rPr sz="1100" b="0" dirty="0">
                <a:solidFill>
                  <a:srgbClr val="324557"/>
                </a:solidFill>
                <a:latin typeface="Aptos"/>
              </a:rPr>
              <a:t> </a:t>
            </a:r>
            <a:r>
              <a:rPr sz="1100" b="0" dirty="0" err="1">
                <a:solidFill>
                  <a:srgbClr val="324557"/>
                </a:solidFill>
                <a:latin typeface="Aptos"/>
              </a:rPr>
              <a:t>Deliberativo</a:t>
            </a:r>
            <a:r>
              <a:rPr sz="1100" b="0" dirty="0">
                <a:solidFill>
                  <a:srgbClr val="324557"/>
                </a:solidFill>
                <a:latin typeface="Aptos"/>
              </a:rPr>
              <a:t> e Fiscal </a:t>
            </a:r>
            <a:r>
              <a:rPr sz="1100" b="0" dirty="0" err="1">
                <a:solidFill>
                  <a:srgbClr val="324557"/>
                </a:solidFill>
                <a:latin typeface="Aptos"/>
              </a:rPr>
              <a:t>devem</a:t>
            </a:r>
            <a:r>
              <a:rPr sz="1100" b="0" dirty="0">
                <a:solidFill>
                  <a:srgbClr val="324557"/>
                </a:solidFill>
                <a:latin typeface="Aptos"/>
              </a:rPr>
              <a:t> </a:t>
            </a:r>
            <a:r>
              <a:rPr sz="1100" b="0" dirty="0" err="1">
                <a:solidFill>
                  <a:srgbClr val="324557"/>
                </a:solidFill>
                <a:latin typeface="Aptos"/>
              </a:rPr>
              <a:t>atender</a:t>
            </a:r>
            <a:r>
              <a:rPr sz="1100" b="0" dirty="0">
                <a:solidFill>
                  <a:srgbClr val="324557"/>
                </a:solidFill>
                <a:latin typeface="Aptos"/>
              </a:rPr>
              <a:t> </a:t>
            </a:r>
            <a:r>
              <a:rPr sz="1100" b="0" dirty="0" err="1">
                <a:solidFill>
                  <a:srgbClr val="324557"/>
                </a:solidFill>
                <a:latin typeface="Aptos"/>
              </a:rPr>
              <a:t>aos</a:t>
            </a:r>
            <a:r>
              <a:rPr sz="1100" b="0" dirty="0">
                <a:solidFill>
                  <a:srgbClr val="324557"/>
                </a:solidFill>
                <a:latin typeface="Aptos"/>
              </a:rPr>
              <a:t> </a:t>
            </a:r>
            <a:r>
              <a:rPr sz="1100" b="0" dirty="0" err="1">
                <a:solidFill>
                  <a:srgbClr val="324557"/>
                </a:solidFill>
                <a:latin typeface="Aptos"/>
              </a:rPr>
              <a:t>requisitos</a:t>
            </a:r>
            <a:r>
              <a:rPr sz="1100" b="0" dirty="0">
                <a:solidFill>
                  <a:srgbClr val="324557"/>
                </a:solidFill>
                <a:latin typeface="Aptos"/>
              </a:rPr>
              <a:t> de </a:t>
            </a:r>
            <a:r>
              <a:rPr sz="1100" b="0" dirty="0" err="1">
                <a:solidFill>
                  <a:srgbClr val="324557"/>
                </a:solidFill>
                <a:latin typeface="Aptos"/>
              </a:rPr>
              <a:t>certificação</a:t>
            </a:r>
            <a:r>
              <a:rPr sz="1100" b="0" dirty="0">
                <a:solidFill>
                  <a:srgbClr val="324557"/>
                </a:solidFill>
                <a:latin typeface="Aptos"/>
              </a:rPr>
              <a:t> </a:t>
            </a:r>
            <a:r>
              <a:rPr sz="1100" b="0" dirty="0" err="1">
                <a:solidFill>
                  <a:srgbClr val="324557"/>
                </a:solidFill>
                <a:latin typeface="Aptos"/>
              </a:rPr>
              <a:t>aplicáveis</a:t>
            </a:r>
            <a:r>
              <a:rPr sz="1100" b="0" dirty="0">
                <a:solidFill>
                  <a:srgbClr val="324557"/>
                </a:solidFill>
                <a:latin typeface="Aptos"/>
              </a:rPr>
              <a:t>.</a:t>
            </a:r>
          </a:p>
        </p:txBody>
      </p:sp>
      <p:sp>
        <p:nvSpPr>
          <p:cNvPr id="44" name="Rounded Rectangle 43"/>
          <p:cNvSpPr/>
          <p:nvPr/>
        </p:nvSpPr>
        <p:spPr>
          <a:xfrm>
            <a:off x="713232" y="4315968"/>
            <a:ext cx="10771632" cy="969264"/>
          </a:xfrm>
          <a:prstGeom prst="roundRect">
            <a:avLst>
              <a:gd name="adj" fmla="val 6000"/>
            </a:avLst>
          </a:prstGeom>
          <a:solidFill>
            <a:srgbClr val="F6F8FB"/>
          </a:solidFill>
          <a:ln w="10160">
            <a:solidFill>
              <a:srgbClr val="F6F8F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932688" y="4453128"/>
            <a:ext cx="1627632" cy="502920"/>
          </a:xfrm>
          <a:prstGeom prst="rect">
            <a:avLst/>
          </a:prstGeom>
          <a:noFill/>
        </p:spPr>
        <p:txBody>
          <a:bodyPr wrap="square" lIns="36576" tIns="18288" rIns="36576" bIns="18288" anchor="ctr">
            <a:spAutoFit/>
          </a:bodyPr>
          <a:lstStyle/>
          <a:p>
            <a:pPr algn="l">
              <a:spcAft>
                <a:spcPts val="0"/>
              </a:spcAft>
            </a:pPr>
            <a:r>
              <a:rPr sz="1000" b="1">
                <a:solidFill>
                  <a:srgbClr val="117A83"/>
                </a:solidFill>
                <a:latin typeface="Aptos"/>
              </a:rPr>
              <a:t>ATENÇÃO AO PRAZO</a:t>
            </a:r>
          </a:p>
        </p:txBody>
      </p:sp>
      <p:sp>
        <p:nvSpPr>
          <p:cNvPr id="46" name="TextBox 45"/>
          <p:cNvSpPr txBox="1"/>
          <p:nvPr/>
        </p:nvSpPr>
        <p:spPr>
          <a:xfrm>
            <a:off x="2670048" y="4513722"/>
            <a:ext cx="8613648" cy="390876"/>
          </a:xfrm>
          <a:prstGeom prst="rect">
            <a:avLst/>
          </a:prstGeom>
          <a:noFill/>
        </p:spPr>
        <p:txBody>
          <a:bodyPr wrap="square" lIns="36576" tIns="18288" rIns="36576" bIns="18288" anchor="ctr">
            <a:spAutoFit/>
          </a:bodyPr>
          <a:lstStyle/>
          <a:p>
            <a:pPr algn="just">
              <a:spcAft>
                <a:spcPts val="0"/>
              </a:spcAft>
            </a:pPr>
            <a:r>
              <a:rPr sz="1150" b="1" dirty="0" err="1">
                <a:solidFill>
                  <a:srgbClr val="153B63"/>
                </a:solidFill>
                <a:latin typeface="Aptos"/>
              </a:rPr>
              <a:t>Certificados</a:t>
            </a:r>
            <a:r>
              <a:rPr sz="1150" b="1" dirty="0">
                <a:solidFill>
                  <a:srgbClr val="153B63"/>
                </a:solidFill>
                <a:latin typeface="Aptos"/>
              </a:rPr>
              <a:t> </a:t>
            </a:r>
            <a:r>
              <a:rPr sz="1150" b="1" dirty="0" err="1">
                <a:solidFill>
                  <a:srgbClr val="153B63"/>
                </a:solidFill>
                <a:latin typeface="Aptos"/>
              </a:rPr>
              <a:t>têm</a:t>
            </a:r>
            <a:r>
              <a:rPr sz="1150" b="1" dirty="0">
                <a:solidFill>
                  <a:srgbClr val="153B63"/>
                </a:solidFill>
                <a:latin typeface="Aptos"/>
              </a:rPr>
              <a:t> </a:t>
            </a:r>
            <a:r>
              <a:rPr sz="1150" b="1" dirty="0" err="1">
                <a:solidFill>
                  <a:srgbClr val="153B63"/>
                </a:solidFill>
                <a:latin typeface="Aptos"/>
              </a:rPr>
              <a:t>validade</a:t>
            </a:r>
            <a:r>
              <a:rPr sz="1150" b="1" dirty="0">
                <a:solidFill>
                  <a:srgbClr val="153B63"/>
                </a:solidFill>
                <a:latin typeface="Aptos"/>
              </a:rPr>
              <a:t> </a:t>
            </a:r>
            <a:r>
              <a:rPr sz="1150" b="1" dirty="0" err="1">
                <a:solidFill>
                  <a:srgbClr val="153B63"/>
                </a:solidFill>
                <a:latin typeface="Aptos"/>
              </a:rPr>
              <a:t>máxima</a:t>
            </a:r>
            <a:r>
              <a:rPr sz="1150" b="1" dirty="0">
                <a:solidFill>
                  <a:srgbClr val="153B63"/>
                </a:solidFill>
                <a:latin typeface="Aptos"/>
              </a:rPr>
              <a:t> de 4 </a:t>
            </a:r>
            <a:r>
              <a:rPr sz="1150" b="1" dirty="0" err="1">
                <a:solidFill>
                  <a:srgbClr val="153B63"/>
                </a:solidFill>
                <a:latin typeface="Aptos"/>
              </a:rPr>
              <a:t>anos</a:t>
            </a:r>
            <a:r>
              <a:rPr sz="1150" b="1" dirty="0">
                <a:solidFill>
                  <a:srgbClr val="153B63"/>
                </a:solidFill>
                <a:latin typeface="Aptos"/>
              </a:rPr>
              <a:t>. </a:t>
            </a:r>
            <a:r>
              <a:rPr sz="1150" b="1" dirty="0" err="1">
                <a:solidFill>
                  <a:srgbClr val="153B63"/>
                </a:solidFill>
                <a:latin typeface="Aptos"/>
              </a:rPr>
              <a:t>Planejar</a:t>
            </a:r>
            <a:r>
              <a:rPr sz="1150" b="1" dirty="0">
                <a:solidFill>
                  <a:srgbClr val="153B63"/>
                </a:solidFill>
                <a:latin typeface="Aptos"/>
              </a:rPr>
              <a:t> a </a:t>
            </a:r>
            <a:r>
              <a:rPr sz="1150" b="1" dirty="0" err="1">
                <a:solidFill>
                  <a:srgbClr val="153B63"/>
                </a:solidFill>
                <a:latin typeface="Aptos"/>
              </a:rPr>
              <a:t>renovação</a:t>
            </a:r>
            <a:r>
              <a:rPr sz="1150" b="1" dirty="0">
                <a:solidFill>
                  <a:srgbClr val="153B63"/>
                </a:solidFill>
                <a:latin typeface="Aptos"/>
              </a:rPr>
              <a:t> antes do </a:t>
            </a:r>
            <a:r>
              <a:rPr sz="1150" b="1" dirty="0" err="1">
                <a:solidFill>
                  <a:srgbClr val="153B63"/>
                </a:solidFill>
                <a:latin typeface="Aptos"/>
              </a:rPr>
              <a:t>vencimento</a:t>
            </a:r>
            <a:r>
              <a:rPr sz="1150" b="1" dirty="0">
                <a:solidFill>
                  <a:srgbClr val="153B63"/>
                </a:solidFill>
                <a:latin typeface="Aptos"/>
              </a:rPr>
              <a:t>; se </a:t>
            </a:r>
            <a:r>
              <a:rPr sz="1150" b="1" dirty="0" err="1">
                <a:solidFill>
                  <a:srgbClr val="153B63"/>
                </a:solidFill>
                <a:latin typeface="Aptos"/>
              </a:rPr>
              <a:t>expirar</a:t>
            </a:r>
            <a:r>
              <a:rPr sz="1150" b="1" dirty="0">
                <a:solidFill>
                  <a:srgbClr val="153B63"/>
                </a:solidFill>
                <a:latin typeface="Aptos"/>
              </a:rPr>
              <a:t> </a:t>
            </a:r>
            <a:r>
              <a:rPr sz="1150" b="1" dirty="0" err="1">
                <a:solidFill>
                  <a:srgbClr val="153B63"/>
                </a:solidFill>
                <a:latin typeface="Aptos"/>
              </a:rPr>
              <a:t>sem</a:t>
            </a:r>
            <a:r>
              <a:rPr sz="1150" b="1" dirty="0">
                <a:solidFill>
                  <a:srgbClr val="153B63"/>
                </a:solidFill>
                <a:latin typeface="Aptos"/>
              </a:rPr>
              <a:t> </a:t>
            </a:r>
            <a:r>
              <a:rPr sz="1150" b="1" dirty="0" err="1">
                <a:solidFill>
                  <a:srgbClr val="153B63"/>
                </a:solidFill>
                <a:latin typeface="Aptos"/>
              </a:rPr>
              <a:t>renovação</a:t>
            </a:r>
            <a:r>
              <a:rPr sz="1150" b="1" dirty="0">
                <a:solidFill>
                  <a:srgbClr val="153B63"/>
                </a:solidFill>
                <a:latin typeface="Aptos"/>
              </a:rPr>
              <a:t>, </a:t>
            </a:r>
            <a:r>
              <a:rPr sz="1150" b="1" dirty="0" err="1">
                <a:solidFill>
                  <a:srgbClr val="153B63"/>
                </a:solidFill>
                <a:latin typeface="Aptos"/>
              </a:rPr>
              <a:t>será</a:t>
            </a:r>
            <a:r>
              <a:rPr sz="1150" b="1" dirty="0">
                <a:solidFill>
                  <a:srgbClr val="153B63"/>
                </a:solidFill>
                <a:latin typeface="Aptos"/>
              </a:rPr>
              <a:t> </a:t>
            </a:r>
            <a:r>
              <a:rPr sz="1150" b="1" dirty="0" err="1">
                <a:solidFill>
                  <a:srgbClr val="153B63"/>
                </a:solidFill>
                <a:latin typeface="Aptos"/>
              </a:rPr>
              <a:t>necessária</a:t>
            </a:r>
            <a:r>
              <a:rPr sz="1150" b="1" dirty="0">
                <a:solidFill>
                  <a:srgbClr val="153B63"/>
                </a:solidFill>
                <a:latin typeface="Aptos"/>
              </a:rPr>
              <a:t> nova </a:t>
            </a:r>
            <a:r>
              <a:rPr sz="1150" b="1" dirty="0" err="1">
                <a:solidFill>
                  <a:srgbClr val="153B63"/>
                </a:solidFill>
                <a:latin typeface="Aptos"/>
              </a:rPr>
              <a:t>certificação</a:t>
            </a:r>
            <a:r>
              <a:rPr sz="1150" b="1" dirty="0">
                <a:solidFill>
                  <a:srgbClr val="153B63"/>
                </a:solidFill>
                <a:latin typeface="Aptos"/>
              </a:rPr>
              <a:t>. A </a:t>
            </a:r>
            <a:r>
              <a:rPr sz="1150" b="1" dirty="0" err="1">
                <a:solidFill>
                  <a:srgbClr val="153B63"/>
                </a:solidFill>
                <a:latin typeface="Aptos"/>
              </a:rPr>
              <a:t>renovação</a:t>
            </a:r>
            <a:r>
              <a:rPr sz="1150" b="1" dirty="0">
                <a:solidFill>
                  <a:srgbClr val="153B63"/>
                </a:solidFill>
                <a:latin typeface="Aptos"/>
              </a:rPr>
              <a:t> </a:t>
            </a:r>
            <a:r>
              <a:rPr sz="1150" b="1" dirty="0" err="1">
                <a:solidFill>
                  <a:srgbClr val="153B63"/>
                </a:solidFill>
                <a:latin typeface="Aptos"/>
              </a:rPr>
              <a:t>ocorre</a:t>
            </a:r>
            <a:r>
              <a:rPr sz="1150" b="1" dirty="0">
                <a:solidFill>
                  <a:srgbClr val="153B63"/>
                </a:solidFill>
                <a:latin typeface="Aptos"/>
              </a:rPr>
              <a:t> no </a:t>
            </a:r>
            <a:r>
              <a:rPr sz="1150" b="1" dirty="0" err="1">
                <a:solidFill>
                  <a:srgbClr val="153B63"/>
                </a:solidFill>
                <a:latin typeface="Aptos"/>
              </a:rPr>
              <a:t>mesmo</a:t>
            </a:r>
            <a:r>
              <a:rPr sz="1150" b="1" dirty="0">
                <a:solidFill>
                  <a:srgbClr val="153B63"/>
                </a:solidFill>
                <a:latin typeface="Aptos"/>
              </a:rPr>
              <a:t> </a:t>
            </a:r>
            <a:r>
              <a:rPr sz="1150" b="1" dirty="0" err="1">
                <a:solidFill>
                  <a:srgbClr val="153B63"/>
                </a:solidFill>
                <a:latin typeface="Aptos"/>
              </a:rPr>
              <a:t>nível</a:t>
            </a:r>
            <a:r>
              <a:rPr sz="1150" b="1" dirty="0">
                <a:solidFill>
                  <a:srgbClr val="153B63"/>
                </a:solidFill>
                <a:latin typeface="Aptos"/>
              </a:rPr>
              <a:t>.</a:t>
            </a:r>
          </a:p>
        </p:txBody>
      </p:sp>
      <p:sp>
        <p:nvSpPr>
          <p:cNvPr id="47" name="TextBox 46"/>
          <p:cNvSpPr txBox="1"/>
          <p:nvPr/>
        </p:nvSpPr>
        <p:spPr>
          <a:xfrm>
            <a:off x="731520" y="5404104"/>
            <a:ext cx="10698480" cy="219456"/>
          </a:xfrm>
          <a:prstGeom prst="rect">
            <a:avLst/>
          </a:prstGeom>
          <a:noFill/>
        </p:spPr>
        <p:txBody>
          <a:bodyPr wrap="square" lIns="36576" tIns="18288" rIns="36576" bIns="18288" anchor="ctr">
            <a:spAutoFit/>
          </a:bodyPr>
          <a:lstStyle/>
          <a:p>
            <a:pPr algn="l">
              <a:spcAft>
                <a:spcPts val="0"/>
              </a:spcAft>
            </a:pPr>
            <a:r>
              <a:rPr sz="800" b="0">
                <a:solidFill>
                  <a:srgbClr val="607184"/>
                </a:solidFill>
                <a:latin typeface="Aptos"/>
              </a:rPr>
              <a:t>Base legal: art. 8º-B da Lei nº 9.717/1998 • Portaria MTP nº 1.467/2022 • Portaria SRPC/MPS nº 607/2026</a:t>
            </a:r>
          </a:p>
        </p:txBody>
      </p:sp>
    </p:spTree>
    <p:extLst>
      <p:ext uri="{BB962C8B-B14F-4D97-AF65-F5344CB8AC3E}">
        <p14:creationId xmlns:p14="http://schemas.microsoft.com/office/powerpoint/2010/main" val="524926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9">
    <p:bg>
      <p:bgPr>
        <a:solidFill>
          <a:srgbClr val="153B63"/>
        </a:solidFill>
        <a:effectLst/>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D6AA32"/>
          </a:solidFill>
          <a:ln w="12700">
            <a:solidFill>
              <a:srgbClr val="D6AA32">
                <a:alpha val="0"/>
              </a:srgbClr>
            </a:solidFill>
            <a:prstDash val="solid"/>
          </a:ln>
        </p:spPr>
        <p:txBody>
          <a:bodyPr/>
          <a:lstStyle/>
          <a:p>
            <a:endParaRPr lang="pt-BR"/>
          </a:p>
        </p:txBody>
      </p:sp>
      <p:sp>
        <p:nvSpPr>
          <p:cNvPr id="3" name="Text 1"/>
          <p:cNvSpPr/>
          <p:nvPr/>
        </p:nvSpPr>
        <p:spPr>
          <a:xfrm>
            <a:off x="658368" y="576072"/>
            <a:ext cx="8229600" cy="256032"/>
          </a:xfrm>
          <a:prstGeom prst="rect">
            <a:avLst/>
          </a:prstGeom>
          <a:noFill/>
          <a:ln/>
        </p:spPr>
        <p:txBody>
          <a:bodyPr wrap="square" lIns="0" tIns="0" rIns="0" bIns="0" rtlCol="0" anchor="ctr">
            <a:normAutofit/>
          </a:bodyPr>
          <a:lstStyle/>
          <a:p>
            <a:pPr marL="0" indent="0">
              <a:buNone/>
            </a:pPr>
            <a:r>
              <a:rPr lang="en-US" sz="1000" b="1" kern="0" spc="130" dirty="0">
                <a:solidFill>
                  <a:srgbClr val="B7C8D9"/>
                </a:solidFill>
                <a:latin typeface="Aptos" pitchFamily="34" charset="0"/>
                <a:ea typeface="Aptos" pitchFamily="34" charset="-122"/>
                <a:cs typeface="Aptos" pitchFamily="34" charset="-120"/>
              </a:rPr>
              <a:t>AUDIÊNCIA PÚBLICA  •  EXERCÍCIO 2025</a:t>
            </a:r>
            <a:endParaRPr lang="en-US" sz="1000" dirty="0"/>
          </a:p>
        </p:txBody>
      </p:sp>
      <p:sp>
        <p:nvSpPr>
          <p:cNvPr id="4" name="Text 2"/>
          <p:cNvSpPr/>
          <p:nvPr/>
        </p:nvSpPr>
        <p:spPr>
          <a:xfrm>
            <a:off x="658368" y="2011680"/>
            <a:ext cx="9966960" cy="1280160"/>
          </a:xfrm>
          <a:prstGeom prst="rect">
            <a:avLst/>
          </a:prstGeom>
          <a:noFill/>
          <a:ln/>
        </p:spPr>
        <p:txBody>
          <a:bodyPr wrap="square" lIns="0" tIns="0" rIns="0" bIns="0" rtlCol="0" anchor="ctr">
            <a:normAutofit/>
          </a:bodyPr>
          <a:lstStyle/>
          <a:p>
            <a:pPr marL="0" indent="0">
              <a:buNone/>
            </a:pPr>
            <a:r>
              <a:rPr lang="en-US" sz="3500" b="1" dirty="0" err="1">
                <a:solidFill>
                  <a:srgbClr val="FFFFFF"/>
                </a:solidFill>
                <a:latin typeface="Aptos" pitchFamily="34" charset="0"/>
              </a:rPr>
              <a:t>Avaliação</a:t>
            </a:r>
            <a:r>
              <a:rPr lang="en-US" sz="3500" b="1" dirty="0">
                <a:solidFill>
                  <a:srgbClr val="FFFFFF"/>
                </a:solidFill>
                <a:latin typeface="Aptos" pitchFamily="34" charset="0"/>
              </a:rPr>
              <a:t> </a:t>
            </a:r>
            <a:r>
              <a:rPr lang="en-US" sz="3500" b="1" dirty="0" err="1">
                <a:solidFill>
                  <a:srgbClr val="FFFFFF"/>
                </a:solidFill>
                <a:latin typeface="Aptos" pitchFamily="34" charset="0"/>
              </a:rPr>
              <a:t>Atuarial</a:t>
            </a:r>
            <a:endParaRPr lang="en-US" sz="3500" dirty="0"/>
          </a:p>
        </p:txBody>
      </p:sp>
      <p:sp>
        <p:nvSpPr>
          <p:cNvPr id="5" name="Shape 3"/>
          <p:cNvSpPr/>
          <p:nvPr/>
        </p:nvSpPr>
        <p:spPr>
          <a:xfrm>
            <a:off x="676656" y="3611880"/>
            <a:ext cx="749808" cy="73152"/>
          </a:xfrm>
          <a:prstGeom prst="rect">
            <a:avLst/>
          </a:prstGeom>
          <a:solidFill>
            <a:srgbClr val="D6AA32"/>
          </a:solidFill>
          <a:ln w="12700">
            <a:solidFill>
              <a:srgbClr val="D6AA32">
                <a:alpha val="0"/>
              </a:srgbClr>
            </a:solidFill>
            <a:prstDash val="solid"/>
          </a:ln>
        </p:spPr>
        <p:txBody>
          <a:bodyPr/>
          <a:lstStyle/>
          <a:p>
            <a:endParaRPr lang="pt-BR"/>
          </a:p>
        </p:txBody>
      </p:sp>
      <p:sp>
        <p:nvSpPr>
          <p:cNvPr id="6" name="Text 4"/>
          <p:cNvSpPr/>
          <p:nvPr/>
        </p:nvSpPr>
        <p:spPr>
          <a:xfrm>
            <a:off x="10899648" y="6035040"/>
            <a:ext cx="640080" cy="274320"/>
          </a:xfrm>
          <a:prstGeom prst="rect">
            <a:avLst/>
          </a:prstGeom>
          <a:noFill/>
          <a:ln/>
        </p:spPr>
        <p:txBody>
          <a:bodyPr wrap="square" lIns="0" tIns="0" rIns="0" bIns="0" rtlCol="0" anchor="ctr">
            <a:normAutofit/>
          </a:bodyPr>
          <a:lstStyle/>
          <a:p>
            <a:pPr marL="0" indent="0" algn="r">
              <a:buNone/>
            </a:pPr>
            <a:r>
              <a:rPr lang="en-US" sz="1200" dirty="0">
                <a:solidFill>
                  <a:srgbClr val="B7C8D9"/>
                </a:solidFill>
                <a:latin typeface="Aptos" pitchFamily="34" charset="0"/>
                <a:ea typeface="Aptos" pitchFamily="34" charset="-122"/>
                <a:cs typeface="Aptos" pitchFamily="34" charset="-120"/>
              </a:rPr>
              <a:t>02</a:t>
            </a:r>
            <a:endParaRPr lang="en-US" sz="1200" dirty="0"/>
          </a:p>
        </p:txBody>
      </p:sp>
      <p:pic>
        <p:nvPicPr>
          <p:cNvPr id="12" name="Image 0" descr="internal/pptx-qa/logo-olimpia.png">
            <a:extLst>
              <a:ext uri="{FF2B5EF4-FFF2-40B4-BE49-F238E27FC236}">
                <a16:creationId xmlns:a16="http://schemas.microsoft.com/office/drawing/2014/main" id="{53F6FE06-E051-184A-BBA0-9E9CBC290133}"/>
              </a:ext>
            </a:extLst>
          </p:cNvPr>
          <p:cNvPicPr>
            <a:picLocks noChangeAspect="1"/>
          </p:cNvPicPr>
          <p:nvPr/>
        </p:nvPicPr>
        <p:blipFill>
          <a:blip r:embed="rId3"/>
          <a:stretch>
            <a:fillRect/>
          </a:stretch>
        </p:blipFill>
        <p:spPr>
          <a:xfrm>
            <a:off x="9345168" y="5875020"/>
            <a:ext cx="1874520" cy="59436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EAE829A8-3AFF-B537-F35B-BEBE4DFB3444}"/>
              </a:ext>
            </a:extLst>
          </p:cNvPr>
          <p:cNvPicPr>
            <a:picLocks noChangeAspect="1"/>
          </p:cNvPicPr>
          <p:nvPr/>
        </p:nvPicPr>
        <p:blipFill>
          <a:blip r:embed="rId3"/>
          <a:stretch>
            <a:fillRect/>
          </a:stretch>
        </p:blipFill>
        <p:spPr>
          <a:xfrm>
            <a:off x="-26204" y="14677"/>
            <a:ext cx="12218203" cy="684332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m 10">
            <a:extLst>
              <a:ext uri="{FF2B5EF4-FFF2-40B4-BE49-F238E27FC236}">
                <a16:creationId xmlns:a16="http://schemas.microsoft.com/office/drawing/2014/main" id="{39BCA6A8-E869-8F06-912C-E45BD4F673EA}"/>
              </a:ext>
            </a:extLst>
          </p:cNvPr>
          <p:cNvPicPr>
            <a:picLocks noChangeAspect="1"/>
          </p:cNvPicPr>
          <p:nvPr/>
        </p:nvPicPr>
        <p:blipFill>
          <a:blip r:embed="rId3"/>
          <a:stretch>
            <a:fillRect/>
          </a:stretch>
        </p:blipFill>
        <p:spPr>
          <a:xfrm>
            <a:off x="-63853" y="0"/>
            <a:ext cx="12255853" cy="685800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hasCustomPrompt="1"/>
          </p:nvPr>
        </p:nvSpPr>
        <p:spPr>
          <a:xfrm>
            <a:off x="548640" y="274003"/>
            <a:ext cx="8777288" cy="731837"/>
          </a:xfrm>
          <a:prstGeom prst="rect">
            <a:avLst/>
          </a:prstGeom>
          <a:noFill/>
          <a:ln/>
        </p:spPr>
        <p:txBody>
          <a:bodyPr wrap="square" lIns="0" tIns="0" rIns="0" bIns="0" rtlCol="0" anchor="ctr"/>
          <a:lstStyle/>
          <a:p>
            <a:pPr marL="0" indent="0" algn="l">
              <a:buNone/>
            </a:pPr>
            <a:r>
              <a:rPr lang="en-US" sz="3000" b="1" dirty="0">
                <a:solidFill>
                  <a:schemeClr val="tx2"/>
                </a:solidFill>
              </a:rPr>
              <a:t>Roteiro da </a:t>
            </a:r>
            <a:r>
              <a:rPr lang="en-US" sz="3000" b="1" dirty="0" err="1">
                <a:solidFill>
                  <a:schemeClr val="tx2"/>
                </a:solidFill>
              </a:rPr>
              <a:t>avaliação</a:t>
            </a:r>
            <a:r>
              <a:rPr lang="en-US" sz="3000" b="1" dirty="0">
                <a:solidFill>
                  <a:schemeClr val="tx2"/>
                </a:solidFill>
              </a:rPr>
              <a:t> </a:t>
            </a:r>
            <a:r>
              <a:rPr lang="en-US" sz="3000" b="1" dirty="0" err="1">
                <a:solidFill>
                  <a:schemeClr val="tx2"/>
                </a:solidFill>
              </a:rPr>
              <a:t>atuarial</a:t>
            </a:r>
            <a:endParaRPr lang="en-US" sz="3000" dirty="0"/>
          </a:p>
        </p:txBody>
      </p:sp>
      <p:sp>
        <p:nvSpPr>
          <p:cNvPr id="4" name="roteiro_intro"/>
          <p:cNvSpPr txBox="1"/>
          <p:nvPr/>
        </p:nvSpPr>
        <p:spPr>
          <a:xfrm>
            <a:off x="548640" y="1234440"/>
            <a:ext cx="11064240" cy="731520"/>
          </a:xfrm>
          <a:prstGeom prst="rect">
            <a:avLst/>
          </a:prstGeom>
          <a:noFill/>
          <a:ln/>
        </p:spPr>
        <p:txBody>
          <a:bodyPr wrap="square" lIns="0" tIns="0" rIns="0" bIns="0" rtlCol="0" anchor="ctr"/>
          <a:lstStyle/>
          <a:p>
            <a:pPr marL="0" indent="0">
              <a:buNone/>
            </a:pPr>
            <a:r>
              <a:rPr lang="en-US" dirty="0">
                <a:solidFill>
                  <a:schemeClr val="tx1"/>
                </a:solidFill>
              </a:rPr>
              <a:t>Uma avaliação atuarial responde a uma pergunta simples: o dinheiro que o instituto tem e vai receber é suficiente para pagar todas as aposentadorias e pensões prometidas?</a:t>
            </a:r>
            <a:endParaRPr lang="en-US" dirty="0"/>
          </a:p>
        </p:txBody>
      </p:sp>
      <p:sp>
        <p:nvSpPr>
          <p:cNvPr id="5" name="cartao_2"/>
          <p:cNvSpPr/>
          <p:nvPr/>
        </p:nvSpPr>
        <p:spPr>
          <a:xfrm>
            <a:off x="548640" y="2286000"/>
            <a:ext cx="2066544" cy="3108960"/>
          </a:xfrm>
          <a:prstGeom prst="roundRect">
            <a:avLst>
              <a:gd name="adj" fmla="val 5310"/>
            </a:avLst>
          </a:prstGeom>
          <a:solidFill>
            <a:schemeClr val="bg2"/>
          </a:solidFill>
          <a:ln w="12700">
            <a:solidFill>
              <a:schemeClr val="bg2"/>
            </a:solidFill>
            <a:prstDash val="solid"/>
          </a:ln>
        </p:spPr>
        <p:txBody>
          <a:bodyPr/>
          <a:lstStyle/>
          <a:p>
            <a:endParaRPr lang="pt-BR"/>
          </a:p>
        </p:txBody>
      </p:sp>
      <p:sp>
        <p:nvSpPr>
          <p:cNvPr id="6" name="roteiro_num_3"/>
          <p:cNvSpPr txBox="1"/>
          <p:nvPr/>
        </p:nvSpPr>
        <p:spPr>
          <a:xfrm>
            <a:off x="777240" y="2468880"/>
            <a:ext cx="1097280" cy="548640"/>
          </a:xfrm>
          <a:prstGeom prst="rect">
            <a:avLst/>
          </a:prstGeom>
          <a:noFill/>
          <a:ln/>
        </p:spPr>
        <p:txBody>
          <a:bodyPr wrap="square" lIns="0" tIns="0" rIns="0" bIns="0" rtlCol="0" anchor="ctr"/>
          <a:lstStyle/>
          <a:p>
            <a:pPr marL="0" indent="0">
              <a:buNone/>
            </a:pPr>
            <a:r>
              <a:rPr lang="en-US" sz="3000" b="1" dirty="0">
                <a:solidFill>
                  <a:schemeClr val="accent2"/>
                </a:solidFill>
              </a:rPr>
              <a:t>01</a:t>
            </a:r>
            <a:endParaRPr lang="en-US" sz="3000" dirty="0"/>
          </a:p>
        </p:txBody>
      </p:sp>
      <p:sp>
        <p:nvSpPr>
          <p:cNvPr id="7" name="icone_fundo_4"/>
          <p:cNvSpPr/>
          <p:nvPr/>
        </p:nvSpPr>
        <p:spPr>
          <a:xfrm>
            <a:off x="1746504" y="2468880"/>
            <a:ext cx="640080" cy="640080"/>
          </a:xfrm>
          <a:prstGeom prst="ellipse">
            <a:avLst/>
          </a:prstGeom>
          <a:solidFill>
            <a:schemeClr val="accent1"/>
          </a:solidFill>
          <a:ln w="12700">
            <a:solidFill>
              <a:schemeClr val="accent1"/>
            </a:solidFill>
            <a:prstDash val="solid"/>
          </a:ln>
        </p:spPr>
        <p:txBody>
          <a:bodyPr/>
          <a:lstStyle/>
          <a:p>
            <a:endParaRPr lang="pt-BR"/>
          </a:p>
        </p:txBody>
      </p:sp>
      <p:pic>
        <p:nvPicPr>
          <p:cNvPr id="8" name="icone_5" descr="preencoded.png"/>
          <p:cNvPicPr>
            <a:picLocks noChangeAspect="1"/>
          </p:cNvPicPr>
          <p:nvPr/>
        </p:nvPicPr>
        <p:blipFill>
          <a:blip r:embed="rId3"/>
          <a:stretch>
            <a:fillRect/>
          </a:stretch>
        </p:blipFill>
        <p:spPr>
          <a:xfrm>
            <a:off x="1906524" y="2628900"/>
            <a:ext cx="320040" cy="320040"/>
          </a:xfrm>
          <a:prstGeom prst="rect">
            <a:avLst/>
          </a:prstGeom>
        </p:spPr>
      </p:pic>
      <p:sp>
        <p:nvSpPr>
          <p:cNvPr id="9" name="roteiro_titulo_6"/>
          <p:cNvSpPr txBox="1"/>
          <p:nvPr/>
        </p:nvSpPr>
        <p:spPr>
          <a:xfrm>
            <a:off x="777240" y="3429000"/>
            <a:ext cx="1609344" cy="685800"/>
          </a:xfrm>
          <a:prstGeom prst="rect">
            <a:avLst/>
          </a:prstGeom>
          <a:noFill/>
          <a:ln/>
        </p:spPr>
        <p:txBody>
          <a:bodyPr wrap="square" lIns="0" tIns="0" rIns="0" bIns="0" rtlCol="0" anchor="t"/>
          <a:lstStyle/>
          <a:p>
            <a:pPr marL="0" indent="0">
              <a:buNone/>
            </a:pPr>
            <a:r>
              <a:rPr lang="en-US" sz="1800" b="1" dirty="0">
                <a:solidFill>
                  <a:schemeClr val="tx2"/>
                </a:solidFill>
              </a:rPr>
              <a:t>Fundamentos</a:t>
            </a:r>
            <a:endParaRPr lang="en-US" sz="1800" dirty="0"/>
          </a:p>
        </p:txBody>
      </p:sp>
      <p:sp>
        <p:nvSpPr>
          <p:cNvPr id="10" name="roteiro_desc_7"/>
          <p:cNvSpPr txBox="1"/>
          <p:nvPr/>
        </p:nvSpPr>
        <p:spPr>
          <a:xfrm>
            <a:off x="777240" y="4160520"/>
            <a:ext cx="1609344" cy="1463040"/>
          </a:xfrm>
          <a:prstGeom prst="rect">
            <a:avLst/>
          </a:prstGeom>
          <a:noFill/>
          <a:ln/>
        </p:spPr>
        <p:txBody>
          <a:bodyPr wrap="square" lIns="0" tIns="0" rIns="0" bIns="0" rtlCol="0" anchor="t"/>
          <a:lstStyle/>
          <a:p>
            <a:pPr marL="0" indent="0">
              <a:buNone/>
            </a:pPr>
            <a:r>
              <a:rPr lang="en-US" sz="1300" dirty="0">
                <a:solidFill>
                  <a:schemeClr val="tx1"/>
                </a:solidFill>
              </a:rPr>
              <a:t>As regras que obrigam o equilíbrio do regime</a:t>
            </a:r>
            <a:endParaRPr lang="en-US" sz="1300" dirty="0"/>
          </a:p>
        </p:txBody>
      </p:sp>
      <p:sp>
        <p:nvSpPr>
          <p:cNvPr id="11" name="cartao_8"/>
          <p:cNvSpPr/>
          <p:nvPr/>
        </p:nvSpPr>
        <p:spPr>
          <a:xfrm>
            <a:off x="2798064" y="2286000"/>
            <a:ext cx="2066544" cy="3108960"/>
          </a:xfrm>
          <a:prstGeom prst="roundRect">
            <a:avLst>
              <a:gd name="adj" fmla="val 5310"/>
            </a:avLst>
          </a:prstGeom>
          <a:solidFill>
            <a:schemeClr val="bg2"/>
          </a:solidFill>
          <a:ln w="12700">
            <a:solidFill>
              <a:schemeClr val="bg2"/>
            </a:solidFill>
            <a:prstDash val="solid"/>
          </a:ln>
        </p:spPr>
        <p:txBody>
          <a:bodyPr/>
          <a:lstStyle/>
          <a:p>
            <a:endParaRPr lang="pt-BR"/>
          </a:p>
        </p:txBody>
      </p:sp>
      <p:sp>
        <p:nvSpPr>
          <p:cNvPr id="12" name="roteiro_num_9"/>
          <p:cNvSpPr txBox="1"/>
          <p:nvPr/>
        </p:nvSpPr>
        <p:spPr>
          <a:xfrm>
            <a:off x="3026664" y="2468880"/>
            <a:ext cx="1097280" cy="548640"/>
          </a:xfrm>
          <a:prstGeom prst="rect">
            <a:avLst/>
          </a:prstGeom>
          <a:noFill/>
          <a:ln/>
        </p:spPr>
        <p:txBody>
          <a:bodyPr wrap="square" lIns="0" tIns="0" rIns="0" bIns="0" rtlCol="0" anchor="ctr"/>
          <a:lstStyle/>
          <a:p>
            <a:pPr marL="0" indent="0">
              <a:buNone/>
            </a:pPr>
            <a:r>
              <a:rPr lang="en-US" sz="3000" b="1" dirty="0">
                <a:solidFill>
                  <a:schemeClr val="accent2"/>
                </a:solidFill>
              </a:rPr>
              <a:t>02</a:t>
            </a:r>
            <a:endParaRPr lang="en-US" sz="3000" dirty="0"/>
          </a:p>
        </p:txBody>
      </p:sp>
      <p:sp>
        <p:nvSpPr>
          <p:cNvPr id="13" name="icone_fundo_10"/>
          <p:cNvSpPr/>
          <p:nvPr/>
        </p:nvSpPr>
        <p:spPr>
          <a:xfrm>
            <a:off x="3995928" y="2468880"/>
            <a:ext cx="640080" cy="640080"/>
          </a:xfrm>
          <a:prstGeom prst="ellipse">
            <a:avLst/>
          </a:prstGeom>
          <a:solidFill>
            <a:schemeClr val="accent1"/>
          </a:solidFill>
          <a:ln w="12700">
            <a:solidFill>
              <a:schemeClr val="accent1"/>
            </a:solidFill>
            <a:prstDash val="solid"/>
          </a:ln>
        </p:spPr>
        <p:txBody>
          <a:bodyPr/>
          <a:lstStyle/>
          <a:p>
            <a:endParaRPr lang="pt-BR"/>
          </a:p>
        </p:txBody>
      </p:sp>
      <p:pic>
        <p:nvPicPr>
          <p:cNvPr id="14" name="icone_11" descr="preencoded.png"/>
          <p:cNvPicPr>
            <a:picLocks noChangeAspect="1"/>
          </p:cNvPicPr>
          <p:nvPr/>
        </p:nvPicPr>
        <p:blipFill>
          <a:blip r:embed="rId4"/>
          <a:stretch>
            <a:fillRect/>
          </a:stretch>
        </p:blipFill>
        <p:spPr>
          <a:xfrm>
            <a:off x="4155948" y="2628900"/>
            <a:ext cx="320040" cy="320040"/>
          </a:xfrm>
          <a:prstGeom prst="rect">
            <a:avLst/>
          </a:prstGeom>
        </p:spPr>
      </p:pic>
      <p:sp>
        <p:nvSpPr>
          <p:cNvPr id="15" name="roteiro_titulo_12"/>
          <p:cNvSpPr txBox="1"/>
          <p:nvPr/>
        </p:nvSpPr>
        <p:spPr>
          <a:xfrm>
            <a:off x="3026664" y="3429000"/>
            <a:ext cx="1609344" cy="685800"/>
          </a:xfrm>
          <a:prstGeom prst="rect">
            <a:avLst/>
          </a:prstGeom>
          <a:noFill/>
          <a:ln/>
        </p:spPr>
        <p:txBody>
          <a:bodyPr wrap="square" lIns="0" tIns="0" rIns="0" bIns="0" rtlCol="0" anchor="t"/>
          <a:lstStyle/>
          <a:p>
            <a:pPr marL="0" indent="0">
              <a:buNone/>
            </a:pPr>
            <a:r>
              <a:rPr lang="en-US" sz="1800" b="1" dirty="0">
                <a:solidFill>
                  <a:schemeClr val="tx2"/>
                </a:solidFill>
              </a:rPr>
              <a:t>Hipóteses</a:t>
            </a:r>
            <a:endParaRPr lang="en-US" sz="1800" dirty="0"/>
          </a:p>
        </p:txBody>
      </p:sp>
      <p:sp>
        <p:nvSpPr>
          <p:cNvPr id="16" name="roteiro_desc_13"/>
          <p:cNvSpPr txBox="1"/>
          <p:nvPr/>
        </p:nvSpPr>
        <p:spPr>
          <a:xfrm>
            <a:off x="3026664" y="4160520"/>
            <a:ext cx="1609344" cy="1463040"/>
          </a:xfrm>
          <a:prstGeom prst="rect">
            <a:avLst/>
          </a:prstGeom>
          <a:noFill/>
          <a:ln/>
        </p:spPr>
        <p:txBody>
          <a:bodyPr wrap="square" lIns="0" tIns="0" rIns="0" bIns="0" rtlCol="0" anchor="t"/>
          <a:lstStyle/>
          <a:p>
            <a:pPr marL="0" indent="0">
              <a:buNone/>
            </a:pPr>
            <a:r>
              <a:rPr lang="en-US" sz="1300" dirty="0">
                <a:solidFill>
                  <a:schemeClr val="tx1"/>
                </a:solidFill>
              </a:rPr>
              <a:t>As premissas usadas para projetar o futuro</a:t>
            </a:r>
            <a:endParaRPr lang="en-US" sz="1300" dirty="0"/>
          </a:p>
        </p:txBody>
      </p:sp>
      <p:sp>
        <p:nvSpPr>
          <p:cNvPr id="17" name="cartao_14"/>
          <p:cNvSpPr/>
          <p:nvPr/>
        </p:nvSpPr>
        <p:spPr>
          <a:xfrm>
            <a:off x="5047488" y="2286000"/>
            <a:ext cx="2066544" cy="3108960"/>
          </a:xfrm>
          <a:prstGeom prst="roundRect">
            <a:avLst>
              <a:gd name="adj" fmla="val 5310"/>
            </a:avLst>
          </a:prstGeom>
          <a:solidFill>
            <a:schemeClr val="bg2"/>
          </a:solidFill>
          <a:ln w="12700">
            <a:solidFill>
              <a:schemeClr val="bg2"/>
            </a:solidFill>
            <a:prstDash val="solid"/>
          </a:ln>
        </p:spPr>
        <p:txBody>
          <a:bodyPr/>
          <a:lstStyle/>
          <a:p>
            <a:endParaRPr lang="pt-BR"/>
          </a:p>
        </p:txBody>
      </p:sp>
      <p:sp>
        <p:nvSpPr>
          <p:cNvPr id="18" name="roteiro_num_15"/>
          <p:cNvSpPr txBox="1"/>
          <p:nvPr/>
        </p:nvSpPr>
        <p:spPr>
          <a:xfrm>
            <a:off x="5276088" y="2468880"/>
            <a:ext cx="1097280" cy="548640"/>
          </a:xfrm>
          <a:prstGeom prst="rect">
            <a:avLst/>
          </a:prstGeom>
          <a:noFill/>
          <a:ln/>
        </p:spPr>
        <p:txBody>
          <a:bodyPr wrap="square" lIns="0" tIns="0" rIns="0" bIns="0" rtlCol="0" anchor="ctr"/>
          <a:lstStyle/>
          <a:p>
            <a:pPr marL="0" indent="0">
              <a:buNone/>
            </a:pPr>
            <a:r>
              <a:rPr lang="en-US" sz="3000" b="1" dirty="0">
                <a:solidFill>
                  <a:schemeClr val="accent2"/>
                </a:solidFill>
              </a:rPr>
              <a:t>03</a:t>
            </a:r>
            <a:endParaRPr lang="en-US" sz="3000" dirty="0"/>
          </a:p>
        </p:txBody>
      </p:sp>
      <p:sp>
        <p:nvSpPr>
          <p:cNvPr id="19" name="icone_fundo_16"/>
          <p:cNvSpPr/>
          <p:nvPr/>
        </p:nvSpPr>
        <p:spPr>
          <a:xfrm>
            <a:off x="6245352" y="2468880"/>
            <a:ext cx="640080" cy="640080"/>
          </a:xfrm>
          <a:prstGeom prst="ellipse">
            <a:avLst/>
          </a:prstGeom>
          <a:solidFill>
            <a:schemeClr val="accent1"/>
          </a:solidFill>
          <a:ln w="12700">
            <a:solidFill>
              <a:schemeClr val="accent1"/>
            </a:solidFill>
            <a:prstDash val="solid"/>
          </a:ln>
        </p:spPr>
        <p:txBody>
          <a:bodyPr/>
          <a:lstStyle/>
          <a:p>
            <a:endParaRPr lang="pt-BR"/>
          </a:p>
        </p:txBody>
      </p:sp>
      <p:pic>
        <p:nvPicPr>
          <p:cNvPr id="20" name="icone_17" descr="preencoded.png"/>
          <p:cNvPicPr>
            <a:picLocks noChangeAspect="1"/>
          </p:cNvPicPr>
          <p:nvPr/>
        </p:nvPicPr>
        <p:blipFill>
          <a:blip r:embed="rId5"/>
          <a:stretch>
            <a:fillRect/>
          </a:stretch>
        </p:blipFill>
        <p:spPr>
          <a:xfrm>
            <a:off x="6405372" y="2628900"/>
            <a:ext cx="320040" cy="320040"/>
          </a:xfrm>
          <a:prstGeom prst="rect">
            <a:avLst/>
          </a:prstGeom>
        </p:spPr>
      </p:pic>
      <p:sp>
        <p:nvSpPr>
          <p:cNvPr id="21" name="roteiro_titulo_18"/>
          <p:cNvSpPr txBox="1"/>
          <p:nvPr/>
        </p:nvSpPr>
        <p:spPr>
          <a:xfrm>
            <a:off x="5276088" y="3429000"/>
            <a:ext cx="1609344" cy="685800"/>
          </a:xfrm>
          <a:prstGeom prst="rect">
            <a:avLst/>
          </a:prstGeom>
          <a:noFill/>
          <a:ln/>
        </p:spPr>
        <p:txBody>
          <a:bodyPr wrap="square" lIns="0" tIns="0" rIns="0" bIns="0" rtlCol="0" anchor="t"/>
          <a:lstStyle/>
          <a:p>
            <a:pPr marL="0" indent="0">
              <a:buNone/>
            </a:pPr>
            <a:r>
              <a:rPr lang="en-US" sz="1800" b="1" dirty="0">
                <a:solidFill>
                  <a:schemeClr val="tx2"/>
                </a:solidFill>
              </a:rPr>
              <a:t>Participantes</a:t>
            </a:r>
            <a:endParaRPr lang="en-US" sz="1800" dirty="0"/>
          </a:p>
        </p:txBody>
      </p:sp>
      <p:sp>
        <p:nvSpPr>
          <p:cNvPr id="22" name="roteiro_desc_19"/>
          <p:cNvSpPr txBox="1"/>
          <p:nvPr/>
        </p:nvSpPr>
        <p:spPr>
          <a:xfrm>
            <a:off x="5276088" y="4160520"/>
            <a:ext cx="1609344" cy="1463040"/>
          </a:xfrm>
          <a:prstGeom prst="rect">
            <a:avLst/>
          </a:prstGeom>
          <a:noFill/>
          <a:ln/>
        </p:spPr>
        <p:txBody>
          <a:bodyPr wrap="square" lIns="0" tIns="0" rIns="0" bIns="0" rtlCol="0" anchor="t"/>
          <a:lstStyle/>
          <a:p>
            <a:pPr marL="0" indent="0">
              <a:buNone/>
            </a:pPr>
            <a:r>
              <a:rPr lang="en-US" sz="1300" dirty="0">
                <a:solidFill>
                  <a:schemeClr val="tx1"/>
                </a:solidFill>
              </a:rPr>
              <a:t>Quem são os servidores, aposentados e pensionistas</a:t>
            </a:r>
            <a:endParaRPr lang="en-US" sz="1300" dirty="0"/>
          </a:p>
        </p:txBody>
      </p:sp>
      <p:sp>
        <p:nvSpPr>
          <p:cNvPr id="23" name="cartao_20"/>
          <p:cNvSpPr/>
          <p:nvPr/>
        </p:nvSpPr>
        <p:spPr>
          <a:xfrm>
            <a:off x="7296912" y="2286000"/>
            <a:ext cx="2066544" cy="3108960"/>
          </a:xfrm>
          <a:prstGeom prst="roundRect">
            <a:avLst>
              <a:gd name="adj" fmla="val 5310"/>
            </a:avLst>
          </a:prstGeom>
          <a:solidFill>
            <a:schemeClr val="bg2"/>
          </a:solidFill>
          <a:ln w="12700">
            <a:solidFill>
              <a:schemeClr val="bg2"/>
            </a:solidFill>
            <a:prstDash val="solid"/>
          </a:ln>
        </p:spPr>
        <p:txBody>
          <a:bodyPr/>
          <a:lstStyle/>
          <a:p>
            <a:endParaRPr lang="pt-BR"/>
          </a:p>
        </p:txBody>
      </p:sp>
      <p:sp>
        <p:nvSpPr>
          <p:cNvPr id="24" name="roteiro_num_21"/>
          <p:cNvSpPr txBox="1"/>
          <p:nvPr/>
        </p:nvSpPr>
        <p:spPr>
          <a:xfrm>
            <a:off x="7525512" y="2468880"/>
            <a:ext cx="1097280" cy="548640"/>
          </a:xfrm>
          <a:prstGeom prst="rect">
            <a:avLst/>
          </a:prstGeom>
          <a:noFill/>
          <a:ln/>
        </p:spPr>
        <p:txBody>
          <a:bodyPr wrap="square" lIns="0" tIns="0" rIns="0" bIns="0" rtlCol="0" anchor="ctr"/>
          <a:lstStyle/>
          <a:p>
            <a:pPr marL="0" indent="0">
              <a:buNone/>
            </a:pPr>
            <a:r>
              <a:rPr lang="en-US" sz="3000" b="1" dirty="0">
                <a:solidFill>
                  <a:schemeClr val="accent2"/>
                </a:solidFill>
              </a:rPr>
              <a:t>04</a:t>
            </a:r>
            <a:endParaRPr lang="en-US" sz="3000" dirty="0"/>
          </a:p>
        </p:txBody>
      </p:sp>
      <p:sp>
        <p:nvSpPr>
          <p:cNvPr id="25" name="icone_fundo_22"/>
          <p:cNvSpPr/>
          <p:nvPr/>
        </p:nvSpPr>
        <p:spPr>
          <a:xfrm>
            <a:off x="8494776" y="2468880"/>
            <a:ext cx="640080" cy="640080"/>
          </a:xfrm>
          <a:prstGeom prst="ellipse">
            <a:avLst/>
          </a:prstGeom>
          <a:solidFill>
            <a:schemeClr val="accent1"/>
          </a:solidFill>
          <a:ln w="12700">
            <a:solidFill>
              <a:schemeClr val="accent1"/>
            </a:solidFill>
            <a:prstDash val="solid"/>
          </a:ln>
        </p:spPr>
        <p:txBody>
          <a:bodyPr/>
          <a:lstStyle/>
          <a:p>
            <a:endParaRPr lang="pt-BR"/>
          </a:p>
        </p:txBody>
      </p:sp>
      <p:pic>
        <p:nvPicPr>
          <p:cNvPr id="26" name="icone_23" descr="preencoded.png"/>
          <p:cNvPicPr>
            <a:picLocks noChangeAspect="1"/>
          </p:cNvPicPr>
          <p:nvPr/>
        </p:nvPicPr>
        <p:blipFill>
          <a:blip r:embed="rId6"/>
          <a:stretch>
            <a:fillRect/>
          </a:stretch>
        </p:blipFill>
        <p:spPr>
          <a:xfrm>
            <a:off x="8654796" y="2628900"/>
            <a:ext cx="320040" cy="320040"/>
          </a:xfrm>
          <a:prstGeom prst="rect">
            <a:avLst/>
          </a:prstGeom>
        </p:spPr>
      </p:pic>
      <p:sp>
        <p:nvSpPr>
          <p:cNvPr id="27" name="roteiro_titulo_24"/>
          <p:cNvSpPr txBox="1"/>
          <p:nvPr/>
        </p:nvSpPr>
        <p:spPr>
          <a:xfrm>
            <a:off x="7525512" y="3429000"/>
            <a:ext cx="1609344" cy="685800"/>
          </a:xfrm>
          <a:prstGeom prst="rect">
            <a:avLst/>
          </a:prstGeom>
          <a:noFill/>
          <a:ln/>
        </p:spPr>
        <p:txBody>
          <a:bodyPr wrap="square" lIns="0" tIns="0" rIns="0" bIns="0" rtlCol="0" anchor="t"/>
          <a:lstStyle/>
          <a:p>
            <a:pPr marL="0" indent="0">
              <a:buNone/>
            </a:pPr>
            <a:r>
              <a:rPr lang="en-US" sz="1800" b="1" dirty="0">
                <a:solidFill>
                  <a:schemeClr val="tx2"/>
                </a:solidFill>
              </a:rPr>
              <a:t>Finanças</a:t>
            </a:r>
            <a:endParaRPr lang="en-US" sz="1800" dirty="0"/>
          </a:p>
        </p:txBody>
      </p:sp>
      <p:sp>
        <p:nvSpPr>
          <p:cNvPr id="28" name="roteiro_desc_25"/>
          <p:cNvSpPr txBox="1"/>
          <p:nvPr/>
        </p:nvSpPr>
        <p:spPr>
          <a:xfrm>
            <a:off x="7525512" y="4160520"/>
            <a:ext cx="1609344" cy="1463040"/>
          </a:xfrm>
          <a:prstGeom prst="rect">
            <a:avLst/>
          </a:prstGeom>
          <a:noFill/>
          <a:ln/>
        </p:spPr>
        <p:txBody>
          <a:bodyPr wrap="square" lIns="0" tIns="0" rIns="0" bIns="0" rtlCol="0" anchor="t"/>
          <a:lstStyle/>
          <a:p>
            <a:pPr marL="0" indent="0">
              <a:buNone/>
            </a:pPr>
            <a:r>
              <a:rPr lang="en-US" sz="1300" dirty="0">
                <a:solidFill>
                  <a:schemeClr val="tx1"/>
                </a:solidFill>
              </a:rPr>
              <a:t>Receitas, despesas e patrimônio acumulado</a:t>
            </a:r>
            <a:endParaRPr lang="en-US" sz="1300" dirty="0"/>
          </a:p>
        </p:txBody>
      </p:sp>
      <p:sp>
        <p:nvSpPr>
          <p:cNvPr id="29" name="cartao_26"/>
          <p:cNvSpPr/>
          <p:nvPr/>
        </p:nvSpPr>
        <p:spPr>
          <a:xfrm>
            <a:off x="9546336" y="2286000"/>
            <a:ext cx="2066544" cy="3108960"/>
          </a:xfrm>
          <a:prstGeom prst="roundRect">
            <a:avLst>
              <a:gd name="adj" fmla="val 5310"/>
            </a:avLst>
          </a:prstGeom>
          <a:solidFill>
            <a:schemeClr val="bg2"/>
          </a:solidFill>
          <a:ln w="12700">
            <a:solidFill>
              <a:schemeClr val="bg2"/>
            </a:solidFill>
            <a:prstDash val="solid"/>
          </a:ln>
        </p:spPr>
        <p:txBody>
          <a:bodyPr/>
          <a:lstStyle/>
          <a:p>
            <a:endParaRPr lang="pt-BR"/>
          </a:p>
        </p:txBody>
      </p:sp>
      <p:sp>
        <p:nvSpPr>
          <p:cNvPr id="30" name="roteiro_num_27"/>
          <p:cNvSpPr txBox="1"/>
          <p:nvPr/>
        </p:nvSpPr>
        <p:spPr>
          <a:xfrm>
            <a:off x="9774936" y="2468880"/>
            <a:ext cx="1097280" cy="548640"/>
          </a:xfrm>
          <a:prstGeom prst="rect">
            <a:avLst/>
          </a:prstGeom>
          <a:noFill/>
          <a:ln/>
        </p:spPr>
        <p:txBody>
          <a:bodyPr wrap="square" lIns="0" tIns="0" rIns="0" bIns="0" rtlCol="0" anchor="ctr"/>
          <a:lstStyle/>
          <a:p>
            <a:pPr marL="0" indent="0">
              <a:buNone/>
            </a:pPr>
            <a:r>
              <a:rPr lang="en-US" sz="3000" b="1" dirty="0">
                <a:solidFill>
                  <a:schemeClr val="accent2"/>
                </a:solidFill>
              </a:rPr>
              <a:t>05</a:t>
            </a:r>
            <a:endParaRPr lang="en-US" sz="3000" dirty="0"/>
          </a:p>
        </p:txBody>
      </p:sp>
      <p:sp>
        <p:nvSpPr>
          <p:cNvPr id="31" name="icone_fundo_28"/>
          <p:cNvSpPr/>
          <p:nvPr/>
        </p:nvSpPr>
        <p:spPr>
          <a:xfrm>
            <a:off x="10744200" y="2468880"/>
            <a:ext cx="640080" cy="640080"/>
          </a:xfrm>
          <a:prstGeom prst="ellipse">
            <a:avLst/>
          </a:prstGeom>
          <a:solidFill>
            <a:schemeClr val="accent1"/>
          </a:solidFill>
          <a:ln w="12700">
            <a:solidFill>
              <a:schemeClr val="accent1"/>
            </a:solidFill>
            <a:prstDash val="solid"/>
          </a:ln>
        </p:spPr>
        <p:txBody>
          <a:bodyPr/>
          <a:lstStyle/>
          <a:p>
            <a:endParaRPr lang="pt-BR"/>
          </a:p>
        </p:txBody>
      </p:sp>
      <p:pic>
        <p:nvPicPr>
          <p:cNvPr id="32" name="icone_29" descr="preencoded.png"/>
          <p:cNvPicPr>
            <a:picLocks noChangeAspect="1"/>
          </p:cNvPicPr>
          <p:nvPr/>
        </p:nvPicPr>
        <p:blipFill>
          <a:blip r:embed="rId7"/>
          <a:stretch>
            <a:fillRect/>
          </a:stretch>
        </p:blipFill>
        <p:spPr>
          <a:xfrm>
            <a:off x="10904220" y="2628900"/>
            <a:ext cx="320040" cy="320040"/>
          </a:xfrm>
          <a:prstGeom prst="rect">
            <a:avLst/>
          </a:prstGeom>
        </p:spPr>
      </p:pic>
      <p:sp>
        <p:nvSpPr>
          <p:cNvPr id="33" name="roteiro_titulo_30"/>
          <p:cNvSpPr txBox="1"/>
          <p:nvPr/>
        </p:nvSpPr>
        <p:spPr>
          <a:xfrm>
            <a:off x="9774936" y="3429000"/>
            <a:ext cx="1609344" cy="685800"/>
          </a:xfrm>
          <a:prstGeom prst="rect">
            <a:avLst/>
          </a:prstGeom>
          <a:noFill/>
          <a:ln/>
        </p:spPr>
        <p:txBody>
          <a:bodyPr wrap="square" lIns="0" tIns="0" rIns="0" bIns="0" rtlCol="0" anchor="t"/>
          <a:lstStyle/>
          <a:p>
            <a:pPr marL="0" indent="0">
              <a:buNone/>
            </a:pPr>
            <a:r>
              <a:rPr lang="en-US" sz="1800" b="1" dirty="0">
                <a:solidFill>
                  <a:schemeClr val="tx2"/>
                </a:solidFill>
              </a:rPr>
              <a:t>Resultado atuarial</a:t>
            </a:r>
            <a:endParaRPr lang="en-US" sz="1800" dirty="0"/>
          </a:p>
        </p:txBody>
      </p:sp>
      <p:sp>
        <p:nvSpPr>
          <p:cNvPr id="34" name="roteiro_desc_31"/>
          <p:cNvSpPr txBox="1"/>
          <p:nvPr/>
        </p:nvSpPr>
        <p:spPr>
          <a:xfrm>
            <a:off x="9774936" y="4160520"/>
            <a:ext cx="1609344" cy="1463040"/>
          </a:xfrm>
          <a:prstGeom prst="rect">
            <a:avLst/>
          </a:prstGeom>
          <a:noFill/>
          <a:ln/>
        </p:spPr>
        <p:txBody>
          <a:bodyPr wrap="square" lIns="0" tIns="0" rIns="0" bIns="0" rtlCol="0" anchor="t"/>
          <a:lstStyle/>
          <a:p>
            <a:pPr marL="0" indent="0">
              <a:buNone/>
            </a:pPr>
            <a:r>
              <a:rPr lang="en-US" sz="1300" dirty="0">
                <a:solidFill>
                  <a:schemeClr val="tx1"/>
                </a:solidFill>
              </a:rPr>
              <a:t>Custo, reservas, déficit e plano de amortização</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hasCustomPrompt="1"/>
          </p:nvPr>
        </p:nvSpPr>
        <p:spPr>
          <a:xfrm>
            <a:off x="579120" y="301593"/>
            <a:ext cx="8777288" cy="731837"/>
          </a:xfrm>
          <a:prstGeom prst="rect">
            <a:avLst/>
          </a:prstGeom>
          <a:noFill/>
          <a:ln/>
        </p:spPr>
        <p:txBody>
          <a:bodyPr wrap="square" lIns="0" tIns="0" rIns="0" bIns="0" rtlCol="0" anchor="ctr"/>
          <a:lstStyle/>
          <a:p>
            <a:pPr marL="0" indent="0" algn="l">
              <a:buNone/>
            </a:pPr>
            <a:r>
              <a:rPr lang="en-US" sz="3000" b="1" dirty="0">
                <a:solidFill>
                  <a:schemeClr val="tx2"/>
                </a:solidFill>
              </a:rPr>
              <a:t>RPPS – fundamentos legais</a:t>
            </a:r>
            <a:endParaRPr lang="en-US" sz="3000" dirty="0"/>
          </a:p>
        </p:txBody>
      </p:sp>
      <p:sp>
        <p:nvSpPr>
          <p:cNvPr id="3" name="etapa_fundo_32"/>
          <p:cNvSpPr/>
          <p:nvPr/>
        </p:nvSpPr>
        <p:spPr>
          <a:xfrm>
            <a:off x="9464040" y="438912"/>
            <a:ext cx="2194560" cy="457200"/>
          </a:xfrm>
          <a:prstGeom prst="roundRect">
            <a:avLst>
              <a:gd name="adj" fmla="val 50000"/>
            </a:avLst>
          </a:prstGeom>
          <a:solidFill>
            <a:schemeClr val="bg2"/>
          </a:solidFill>
          <a:ln w="12700">
            <a:solidFill>
              <a:schemeClr val="bg2"/>
            </a:solidFill>
            <a:prstDash val="solid"/>
          </a:ln>
        </p:spPr>
        <p:txBody>
          <a:bodyPr/>
          <a:lstStyle/>
          <a:p>
            <a:endParaRPr lang="pt-BR"/>
          </a:p>
        </p:txBody>
      </p:sp>
      <p:sp>
        <p:nvSpPr>
          <p:cNvPr id="4" name="etapa_num_fundo_33"/>
          <p:cNvSpPr/>
          <p:nvPr/>
        </p:nvSpPr>
        <p:spPr>
          <a:xfrm>
            <a:off x="9528048" y="484632"/>
            <a:ext cx="365760" cy="365760"/>
          </a:xfrm>
          <a:prstGeom prst="ellipse">
            <a:avLst/>
          </a:prstGeom>
          <a:solidFill>
            <a:schemeClr val="accent1"/>
          </a:solidFill>
          <a:ln w="12700">
            <a:solidFill>
              <a:schemeClr val="accent1"/>
            </a:solidFill>
            <a:prstDash val="solid"/>
          </a:ln>
        </p:spPr>
        <p:txBody>
          <a:bodyPr/>
          <a:lstStyle/>
          <a:p>
            <a:endParaRPr lang="pt-BR"/>
          </a:p>
        </p:txBody>
      </p:sp>
      <p:sp>
        <p:nvSpPr>
          <p:cNvPr id="5" name="etapa_num_34"/>
          <p:cNvSpPr txBox="1"/>
          <p:nvPr/>
        </p:nvSpPr>
        <p:spPr>
          <a:xfrm>
            <a:off x="9528048" y="484632"/>
            <a:ext cx="365760" cy="365760"/>
          </a:xfrm>
          <a:prstGeom prst="rect">
            <a:avLst/>
          </a:prstGeom>
          <a:noFill/>
          <a:ln/>
        </p:spPr>
        <p:txBody>
          <a:bodyPr wrap="square" lIns="0" tIns="0" rIns="0" bIns="0" rtlCol="0" anchor="ctr"/>
          <a:lstStyle/>
          <a:p>
            <a:pPr marL="0" indent="0" algn="ctr">
              <a:buNone/>
            </a:pPr>
            <a:r>
              <a:rPr lang="en-US" sz="1300" b="1" dirty="0">
                <a:solidFill>
                  <a:schemeClr val="bg1"/>
                </a:solidFill>
              </a:rPr>
              <a:t>1</a:t>
            </a:r>
            <a:endParaRPr lang="en-US" sz="1300" dirty="0"/>
          </a:p>
        </p:txBody>
      </p:sp>
      <p:sp>
        <p:nvSpPr>
          <p:cNvPr id="6" name="etapa_nome_35"/>
          <p:cNvSpPr txBox="1"/>
          <p:nvPr/>
        </p:nvSpPr>
        <p:spPr>
          <a:xfrm>
            <a:off x="9966960" y="438912"/>
            <a:ext cx="1645920" cy="457200"/>
          </a:xfrm>
          <a:prstGeom prst="rect">
            <a:avLst/>
          </a:prstGeom>
          <a:noFill/>
          <a:ln/>
        </p:spPr>
        <p:txBody>
          <a:bodyPr wrap="square" lIns="0" tIns="0" rIns="0" bIns="0" rtlCol="0" anchor="ctr"/>
          <a:lstStyle/>
          <a:p>
            <a:pPr marL="0" indent="0">
              <a:buNone/>
            </a:pPr>
            <a:r>
              <a:rPr lang="en-US" sz="1300" b="1" dirty="0">
                <a:solidFill>
                  <a:schemeClr val="tx2"/>
                </a:solidFill>
              </a:rPr>
              <a:t>Fundamentos</a:t>
            </a:r>
            <a:endParaRPr lang="en-US" sz="1300" dirty="0"/>
          </a:p>
        </p:txBody>
      </p:sp>
      <p:sp>
        <p:nvSpPr>
          <p:cNvPr id="8" name="cartao_36"/>
          <p:cNvSpPr/>
          <p:nvPr/>
        </p:nvSpPr>
        <p:spPr>
          <a:xfrm>
            <a:off x="548640" y="1325880"/>
            <a:ext cx="6492240" cy="3977640"/>
          </a:xfrm>
          <a:prstGeom prst="roundRect">
            <a:avLst>
              <a:gd name="adj" fmla="val 2308"/>
            </a:avLst>
          </a:prstGeom>
          <a:solidFill>
            <a:schemeClr val="tx2"/>
          </a:solidFill>
          <a:ln w="12700">
            <a:solidFill>
              <a:schemeClr val="tx2"/>
            </a:solidFill>
            <a:prstDash val="solid"/>
          </a:ln>
        </p:spPr>
        <p:txBody>
          <a:bodyPr/>
          <a:lstStyle/>
          <a:p>
            <a:endParaRPr lang="pt-BR"/>
          </a:p>
        </p:txBody>
      </p:sp>
      <p:pic>
        <p:nvPicPr>
          <p:cNvPr id="9" name="fund_aspas" descr="preencoded.png"/>
          <p:cNvPicPr>
            <a:picLocks noChangeAspect="1"/>
          </p:cNvPicPr>
          <p:nvPr/>
        </p:nvPicPr>
        <p:blipFill>
          <a:blip r:embed="rId3"/>
          <a:stretch>
            <a:fillRect/>
          </a:stretch>
        </p:blipFill>
        <p:spPr>
          <a:xfrm>
            <a:off x="868680" y="1600200"/>
            <a:ext cx="548640" cy="548640"/>
          </a:xfrm>
          <a:prstGeom prst="rect">
            <a:avLst/>
          </a:prstGeom>
        </p:spPr>
      </p:pic>
      <p:sp>
        <p:nvSpPr>
          <p:cNvPr id="10" name="fund_fonte"/>
          <p:cNvSpPr txBox="1"/>
          <p:nvPr/>
        </p:nvSpPr>
        <p:spPr>
          <a:xfrm>
            <a:off x="1600200" y="1600200"/>
            <a:ext cx="5120640" cy="548640"/>
          </a:xfrm>
          <a:prstGeom prst="rect">
            <a:avLst/>
          </a:prstGeom>
          <a:noFill/>
          <a:ln/>
        </p:spPr>
        <p:txBody>
          <a:bodyPr wrap="square" lIns="0" tIns="0" rIns="0" bIns="0" rtlCol="0" anchor="ctr"/>
          <a:lstStyle/>
          <a:p>
            <a:pPr marL="0" indent="0">
              <a:buNone/>
            </a:pPr>
            <a:r>
              <a:rPr lang="en-US" sz="1600" b="1" dirty="0">
                <a:solidFill>
                  <a:schemeClr val="accent2"/>
                </a:solidFill>
              </a:rPr>
              <a:t>Constituição Federal – Art. 40</a:t>
            </a:r>
            <a:endParaRPr lang="en-US" sz="1600" dirty="0"/>
          </a:p>
        </p:txBody>
      </p:sp>
      <p:sp>
        <p:nvSpPr>
          <p:cNvPr id="11" name="fund_citacao"/>
          <p:cNvSpPr txBox="1"/>
          <p:nvPr/>
        </p:nvSpPr>
        <p:spPr>
          <a:xfrm>
            <a:off x="868680" y="2377440"/>
            <a:ext cx="5852160" cy="1910475"/>
          </a:xfrm>
          <a:prstGeom prst="rect">
            <a:avLst/>
          </a:prstGeom>
          <a:noFill/>
          <a:ln/>
        </p:spPr>
        <p:txBody>
          <a:bodyPr wrap="square" lIns="0" tIns="0" rIns="0" bIns="0" rtlCol="0" anchor="t"/>
          <a:lstStyle/>
          <a:p>
            <a:pPr marL="0" indent="0">
              <a:spcAft>
                <a:spcPts val="600"/>
              </a:spcAft>
              <a:buNone/>
            </a:pPr>
            <a:r>
              <a:rPr lang="en-US" sz="1900" i="1" dirty="0">
                <a:solidFill>
                  <a:schemeClr val="bg1"/>
                </a:solidFill>
              </a:rPr>
              <a:t>“O regime próprio de previdência social dos servidores titulares de cargos efetivos terá </a:t>
            </a:r>
            <a:r>
              <a:rPr lang="en-US" sz="1900" b="1" i="1" dirty="0">
                <a:solidFill>
                  <a:schemeClr val="accent2"/>
                </a:solidFill>
              </a:rPr>
              <a:t>caráter contributivo e solidário</a:t>
            </a:r>
            <a:r>
              <a:rPr lang="en-US" sz="1900" i="1" dirty="0">
                <a:solidFill>
                  <a:schemeClr val="bg1"/>
                </a:solidFill>
              </a:rPr>
              <a:t>, mediante contribuição do respectivo ente federativo, de servidores ativos, de aposentados e de pensionistas, observados critérios que </a:t>
            </a:r>
            <a:r>
              <a:rPr lang="en-US" sz="1900" b="1" i="1" dirty="0">
                <a:solidFill>
                  <a:schemeClr val="accent2"/>
                </a:solidFill>
              </a:rPr>
              <a:t>preservem o equilíbrio financeiro e atuarial</a:t>
            </a:r>
            <a:r>
              <a:rPr lang="en-US" sz="1900" i="1" dirty="0">
                <a:solidFill>
                  <a:schemeClr val="bg1"/>
                </a:solidFill>
              </a:rPr>
              <a:t>.”</a:t>
            </a:r>
            <a:endParaRPr lang="en-US" sz="1900" dirty="0"/>
          </a:p>
        </p:txBody>
      </p:sp>
      <p:sp>
        <p:nvSpPr>
          <p:cNvPr id="12" name="fund_simples_titulo"/>
          <p:cNvSpPr txBox="1"/>
          <p:nvPr/>
        </p:nvSpPr>
        <p:spPr>
          <a:xfrm>
            <a:off x="7406640" y="1325880"/>
            <a:ext cx="4206240" cy="411480"/>
          </a:xfrm>
          <a:prstGeom prst="rect">
            <a:avLst/>
          </a:prstGeom>
          <a:noFill/>
          <a:ln/>
        </p:spPr>
        <p:txBody>
          <a:bodyPr wrap="square" lIns="0" tIns="0" rIns="0" bIns="0" rtlCol="0" anchor="ctr"/>
          <a:lstStyle/>
          <a:p>
            <a:pPr marL="0" indent="0">
              <a:buNone/>
            </a:pPr>
            <a:r>
              <a:rPr lang="en-US" sz="1800" b="1" dirty="0">
                <a:solidFill>
                  <a:schemeClr val="tx2"/>
                </a:solidFill>
              </a:rPr>
              <a:t>Em palavras simples</a:t>
            </a:r>
            <a:endParaRPr lang="en-US" sz="1800" dirty="0"/>
          </a:p>
        </p:txBody>
      </p:sp>
      <p:sp>
        <p:nvSpPr>
          <p:cNvPr id="13" name="icone_fundo_37"/>
          <p:cNvSpPr/>
          <p:nvPr/>
        </p:nvSpPr>
        <p:spPr>
          <a:xfrm>
            <a:off x="7406640" y="1920240"/>
            <a:ext cx="640080" cy="640080"/>
          </a:xfrm>
          <a:prstGeom prst="ellipse">
            <a:avLst/>
          </a:prstGeom>
          <a:solidFill>
            <a:schemeClr val="accent1"/>
          </a:solidFill>
          <a:ln w="12700">
            <a:solidFill>
              <a:schemeClr val="accent1"/>
            </a:solidFill>
            <a:prstDash val="solid"/>
          </a:ln>
        </p:spPr>
        <p:txBody>
          <a:bodyPr/>
          <a:lstStyle/>
          <a:p>
            <a:endParaRPr lang="pt-BR"/>
          </a:p>
        </p:txBody>
      </p:sp>
      <p:pic>
        <p:nvPicPr>
          <p:cNvPr id="14" name="icone_38" descr="preencoded.png"/>
          <p:cNvPicPr>
            <a:picLocks noChangeAspect="1"/>
          </p:cNvPicPr>
          <p:nvPr/>
        </p:nvPicPr>
        <p:blipFill>
          <a:blip r:embed="rId4"/>
          <a:stretch>
            <a:fillRect/>
          </a:stretch>
        </p:blipFill>
        <p:spPr>
          <a:xfrm>
            <a:off x="7566660" y="2080260"/>
            <a:ext cx="320040" cy="320040"/>
          </a:xfrm>
          <a:prstGeom prst="rect">
            <a:avLst/>
          </a:prstGeom>
        </p:spPr>
      </p:pic>
      <p:sp>
        <p:nvSpPr>
          <p:cNvPr id="15" name="fund_item_39"/>
          <p:cNvSpPr txBox="1"/>
          <p:nvPr/>
        </p:nvSpPr>
        <p:spPr>
          <a:xfrm>
            <a:off x="8229600" y="1874520"/>
            <a:ext cx="3429000" cy="1188720"/>
          </a:xfrm>
          <a:prstGeom prst="rect">
            <a:avLst/>
          </a:prstGeom>
          <a:noFill/>
          <a:ln/>
        </p:spPr>
        <p:txBody>
          <a:bodyPr wrap="square" lIns="0" tIns="0" rIns="0" bIns="0" rtlCol="0" anchor="t"/>
          <a:lstStyle/>
          <a:p>
            <a:pPr marL="0" indent="0">
              <a:buNone/>
            </a:pPr>
            <a:r>
              <a:rPr lang="en-US" sz="1600" b="1" dirty="0">
                <a:solidFill>
                  <a:schemeClr val="tx2"/>
                </a:solidFill>
              </a:rPr>
              <a:t>Contributivo</a:t>
            </a:r>
            <a:endParaRPr lang="en-US" sz="1600" dirty="0"/>
          </a:p>
          <a:p>
            <a:pPr marL="0" indent="0">
              <a:buNone/>
            </a:pPr>
            <a:r>
              <a:rPr lang="en-US" sz="1300" dirty="0">
                <a:solidFill>
                  <a:schemeClr val="tx1"/>
                </a:solidFill>
              </a:rPr>
              <a:t>Município, servidores ativos, aposentados e pensionistas contribuem.</a:t>
            </a:r>
            <a:endParaRPr lang="en-US" sz="1600" dirty="0"/>
          </a:p>
        </p:txBody>
      </p:sp>
      <p:sp>
        <p:nvSpPr>
          <p:cNvPr id="16" name="icone_fundo_40"/>
          <p:cNvSpPr/>
          <p:nvPr/>
        </p:nvSpPr>
        <p:spPr>
          <a:xfrm>
            <a:off x="7406640" y="3291840"/>
            <a:ext cx="640080" cy="640080"/>
          </a:xfrm>
          <a:prstGeom prst="ellipse">
            <a:avLst/>
          </a:prstGeom>
          <a:solidFill>
            <a:schemeClr val="accent1"/>
          </a:solidFill>
          <a:ln w="12700">
            <a:solidFill>
              <a:schemeClr val="accent1"/>
            </a:solidFill>
            <a:prstDash val="solid"/>
          </a:ln>
        </p:spPr>
        <p:txBody>
          <a:bodyPr/>
          <a:lstStyle/>
          <a:p>
            <a:endParaRPr lang="pt-BR"/>
          </a:p>
        </p:txBody>
      </p:sp>
      <p:pic>
        <p:nvPicPr>
          <p:cNvPr id="17" name="icone_41" descr="preencoded.png"/>
          <p:cNvPicPr>
            <a:picLocks noChangeAspect="1"/>
          </p:cNvPicPr>
          <p:nvPr/>
        </p:nvPicPr>
        <p:blipFill>
          <a:blip r:embed="rId5"/>
          <a:stretch>
            <a:fillRect/>
          </a:stretch>
        </p:blipFill>
        <p:spPr>
          <a:xfrm>
            <a:off x="7566660" y="3451860"/>
            <a:ext cx="320040" cy="320040"/>
          </a:xfrm>
          <a:prstGeom prst="rect">
            <a:avLst/>
          </a:prstGeom>
        </p:spPr>
      </p:pic>
      <p:sp>
        <p:nvSpPr>
          <p:cNvPr id="18" name="fund_item_42"/>
          <p:cNvSpPr txBox="1"/>
          <p:nvPr/>
        </p:nvSpPr>
        <p:spPr>
          <a:xfrm>
            <a:off x="8229600" y="3246120"/>
            <a:ext cx="3429000" cy="1188720"/>
          </a:xfrm>
          <a:prstGeom prst="rect">
            <a:avLst/>
          </a:prstGeom>
          <a:noFill/>
          <a:ln/>
        </p:spPr>
        <p:txBody>
          <a:bodyPr wrap="square" lIns="0" tIns="0" rIns="0" bIns="0" rtlCol="0" anchor="t"/>
          <a:lstStyle/>
          <a:p>
            <a:pPr marL="0" indent="0">
              <a:buNone/>
            </a:pPr>
            <a:r>
              <a:rPr lang="en-US" sz="1600" b="1" dirty="0">
                <a:solidFill>
                  <a:schemeClr val="tx2"/>
                </a:solidFill>
              </a:rPr>
              <a:t>Solidário</a:t>
            </a:r>
            <a:endParaRPr lang="en-US" sz="1600" dirty="0"/>
          </a:p>
          <a:p>
            <a:pPr marL="0" indent="0">
              <a:buNone/>
            </a:pPr>
            <a:r>
              <a:rPr lang="en-US" sz="1300" dirty="0">
                <a:solidFill>
                  <a:schemeClr val="tx1"/>
                </a:solidFill>
              </a:rPr>
              <a:t>As contribuições formam um fundo coletivo, que paga os benefícios de todos.</a:t>
            </a:r>
            <a:endParaRPr lang="en-US" sz="1600" dirty="0"/>
          </a:p>
        </p:txBody>
      </p:sp>
      <p:sp>
        <p:nvSpPr>
          <p:cNvPr id="19" name="icone_fundo_43"/>
          <p:cNvSpPr/>
          <p:nvPr/>
        </p:nvSpPr>
        <p:spPr>
          <a:xfrm>
            <a:off x="7406640" y="4663440"/>
            <a:ext cx="640080" cy="640080"/>
          </a:xfrm>
          <a:prstGeom prst="ellipse">
            <a:avLst/>
          </a:prstGeom>
          <a:solidFill>
            <a:schemeClr val="accent1"/>
          </a:solidFill>
          <a:ln w="12700">
            <a:solidFill>
              <a:schemeClr val="accent1"/>
            </a:solidFill>
            <a:prstDash val="solid"/>
          </a:ln>
        </p:spPr>
        <p:txBody>
          <a:bodyPr/>
          <a:lstStyle/>
          <a:p>
            <a:endParaRPr lang="pt-BR"/>
          </a:p>
        </p:txBody>
      </p:sp>
      <p:pic>
        <p:nvPicPr>
          <p:cNvPr id="20" name="icone_44" descr="preencoded.png"/>
          <p:cNvPicPr>
            <a:picLocks noChangeAspect="1"/>
          </p:cNvPicPr>
          <p:nvPr/>
        </p:nvPicPr>
        <p:blipFill>
          <a:blip r:embed="rId6"/>
          <a:stretch>
            <a:fillRect/>
          </a:stretch>
        </p:blipFill>
        <p:spPr>
          <a:xfrm>
            <a:off x="7566660" y="4823460"/>
            <a:ext cx="320040" cy="320040"/>
          </a:xfrm>
          <a:prstGeom prst="rect">
            <a:avLst/>
          </a:prstGeom>
        </p:spPr>
      </p:pic>
      <p:sp>
        <p:nvSpPr>
          <p:cNvPr id="21" name="fund_item_45"/>
          <p:cNvSpPr txBox="1"/>
          <p:nvPr/>
        </p:nvSpPr>
        <p:spPr>
          <a:xfrm>
            <a:off x="8229600" y="4617720"/>
            <a:ext cx="3429000" cy="1188720"/>
          </a:xfrm>
          <a:prstGeom prst="rect">
            <a:avLst/>
          </a:prstGeom>
          <a:noFill/>
          <a:ln/>
        </p:spPr>
        <p:txBody>
          <a:bodyPr wrap="square" lIns="0" tIns="0" rIns="0" bIns="0" rtlCol="0" anchor="t"/>
          <a:lstStyle/>
          <a:p>
            <a:pPr marL="0" indent="0">
              <a:buNone/>
            </a:pPr>
            <a:r>
              <a:rPr lang="en-US" sz="1600" b="1" dirty="0">
                <a:solidFill>
                  <a:schemeClr val="tx2"/>
                </a:solidFill>
              </a:rPr>
              <a:t>Equilíbrio financeiro e atuarial</a:t>
            </a:r>
            <a:endParaRPr lang="en-US" sz="1600" dirty="0"/>
          </a:p>
          <a:p>
            <a:pPr marL="0" indent="0">
              <a:buNone/>
            </a:pPr>
            <a:r>
              <a:rPr lang="en-US" sz="1300" dirty="0">
                <a:solidFill>
                  <a:schemeClr val="tx1"/>
                </a:solidFill>
              </a:rPr>
              <a:t>Ter recursos para pagar os benefícios hoje (financeiro) e no longo prazo (atuarial).</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hasCustomPrompt="1"/>
          </p:nvPr>
        </p:nvSpPr>
        <p:spPr>
          <a:xfrm>
            <a:off x="579120" y="292008"/>
            <a:ext cx="8777288" cy="731837"/>
          </a:xfrm>
          <a:prstGeom prst="rect">
            <a:avLst/>
          </a:prstGeom>
          <a:noFill/>
          <a:ln/>
        </p:spPr>
        <p:txBody>
          <a:bodyPr wrap="square" lIns="0" tIns="0" rIns="0" bIns="0" rtlCol="0" anchor="ctr"/>
          <a:lstStyle/>
          <a:p>
            <a:pPr marL="0" indent="0" algn="l">
              <a:buNone/>
            </a:pPr>
            <a:r>
              <a:rPr lang="en-US" sz="3000" b="1" dirty="0">
                <a:solidFill>
                  <a:schemeClr val="tx2"/>
                </a:solidFill>
              </a:rPr>
              <a:t>RPPS – alterações legislativas</a:t>
            </a:r>
            <a:endParaRPr lang="en-US" sz="3000" dirty="0"/>
          </a:p>
        </p:txBody>
      </p:sp>
      <p:sp>
        <p:nvSpPr>
          <p:cNvPr id="3" name="etapa_fundo_46"/>
          <p:cNvSpPr/>
          <p:nvPr/>
        </p:nvSpPr>
        <p:spPr>
          <a:xfrm>
            <a:off x="9464040" y="438912"/>
            <a:ext cx="2194560" cy="457200"/>
          </a:xfrm>
          <a:prstGeom prst="roundRect">
            <a:avLst>
              <a:gd name="adj" fmla="val 50000"/>
            </a:avLst>
          </a:prstGeom>
          <a:solidFill>
            <a:schemeClr val="bg2"/>
          </a:solidFill>
          <a:ln w="12700">
            <a:solidFill>
              <a:schemeClr val="bg2"/>
            </a:solidFill>
            <a:prstDash val="solid"/>
          </a:ln>
        </p:spPr>
        <p:txBody>
          <a:bodyPr/>
          <a:lstStyle/>
          <a:p>
            <a:endParaRPr lang="pt-BR"/>
          </a:p>
        </p:txBody>
      </p:sp>
      <p:sp>
        <p:nvSpPr>
          <p:cNvPr id="4" name="etapa_num_fundo_47"/>
          <p:cNvSpPr/>
          <p:nvPr/>
        </p:nvSpPr>
        <p:spPr>
          <a:xfrm>
            <a:off x="9528048" y="484632"/>
            <a:ext cx="365760" cy="365760"/>
          </a:xfrm>
          <a:prstGeom prst="ellipse">
            <a:avLst/>
          </a:prstGeom>
          <a:solidFill>
            <a:schemeClr val="accent1"/>
          </a:solidFill>
          <a:ln w="12700">
            <a:solidFill>
              <a:schemeClr val="accent1"/>
            </a:solidFill>
            <a:prstDash val="solid"/>
          </a:ln>
        </p:spPr>
        <p:txBody>
          <a:bodyPr/>
          <a:lstStyle/>
          <a:p>
            <a:endParaRPr lang="pt-BR"/>
          </a:p>
        </p:txBody>
      </p:sp>
      <p:sp>
        <p:nvSpPr>
          <p:cNvPr id="5" name="etapa_num_48"/>
          <p:cNvSpPr txBox="1"/>
          <p:nvPr/>
        </p:nvSpPr>
        <p:spPr>
          <a:xfrm>
            <a:off x="9528048" y="484632"/>
            <a:ext cx="365760" cy="365760"/>
          </a:xfrm>
          <a:prstGeom prst="rect">
            <a:avLst/>
          </a:prstGeom>
          <a:noFill/>
          <a:ln/>
        </p:spPr>
        <p:txBody>
          <a:bodyPr wrap="square" lIns="0" tIns="0" rIns="0" bIns="0" rtlCol="0" anchor="ctr"/>
          <a:lstStyle/>
          <a:p>
            <a:pPr marL="0" indent="0" algn="ctr">
              <a:buNone/>
            </a:pPr>
            <a:r>
              <a:rPr lang="en-US" sz="1300" b="1" dirty="0">
                <a:solidFill>
                  <a:schemeClr val="bg1"/>
                </a:solidFill>
              </a:rPr>
              <a:t>1</a:t>
            </a:r>
            <a:endParaRPr lang="en-US" sz="1300" dirty="0"/>
          </a:p>
        </p:txBody>
      </p:sp>
      <p:sp>
        <p:nvSpPr>
          <p:cNvPr id="6" name="etapa_nome_49"/>
          <p:cNvSpPr txBox="1"/>
          <p:nvPr/>
        </p:nvSpPr>
        <p:spPr>
          <a:xfrm>
            <a:off x="9966960" y="438912"/>
            <a:ext cx="1645920" cy="457200"/>
          </a:xfrm>
          <a:prstGeom prst="rect">
            <a:avLst/>
          </a:prstGeom>
          <a:noFill/>
          <a:ln/>
        </p:spPr>
        <p:txBody>
          <a:bodyPr wrap="square" lIns="0" tIns="0" rIns="0" bIns="0" rtlCol="0" anchor="ctr"/>
          <a:lstStyle/>
          <a:p>
            <a:pPr marL="0" indent="0">
              <a:buNone/>
            </a:pPr>
            <a:r>
              <a:rPr lang="en-US" sz="1300" b="1" dirty="0">
                <a:solidFill>
                  <a:schemeClr val="tx2"/>
                </a:solidFill>
              </a:rPr>
              <a:t>Fundamentos</a:t>
            </a:r>
            <a:endParaRPr lang="en-US" sz="1300" dirty="0"/>
          </a:p>
        </p:txBody>
      </p:sp>
      <p:sp>
        <p:nvSpPr>
          <p:cNvPr id="8" name="cartao_50"/>
          <p:cNvSpPr/>
          <p:nvPr/>
        </p:nvSpPr>
        <p:spPr>
          <a:xfrm>
            <a:off x="548640" y="1323788"/>
            <a:ext cx="5394960" cy="2381754"/>
          </a:xfrm>
          <a:prstGeom prst="roundRect">
            <a:avLst>
              <a:gd name="adj" fmla="val 2353"/>
            </a:avLst>
          </a:prstGeom>
          <a:solidFill>
            <a:schemeClr val="bg2"/>
          </a:solidFill>
          <a:ln w="12700">
            <a:solidFill>
              <a:schemeClr val="bg2"/>
            </a:solidFill>
            <a:prstDash val="solid"/>
          </a:ln>
        </p:spPr>
        <p:txBody>
          <a:bodyPr/>
          <a:lstStyle/>
          <a:p>
            <a:endParaRPr lang="pt-BR"/>
          </a:p>
        </p:txBody>
      </p:sp>
      <p:sp>
        <p:nvSpPr>
          <p:cNvPr id="9" name="icone_fundo_51"/>
          <p:cNvSpPr/>
          <p:nvPr/>
        </p:nvSpPr>
        <p:spPr>
          <a:xfrm>
            <a:off x="868680" y="1436182"/>
            <a:ext cx="777240" cy="777240"/>
          </a:xfrm>
          <a:prstGeom prst="ellipse">
            <a:avLst/>
          </a:prstGeom>
          <a:solidFill>
            <a:schemeClr val="accent1"/>
          </a:solidFill>
          <a:ln w="12700">
            <a:solidFill>
              <a:schemeClr val="accent1"/>
            </a:solidFill>
            <a:prstDash val="solid"/>
          </a:ln>
        </p:spPr>
        <p:txBody>
          <a:bodyPr/>
          <a:lstStyle/>
          <a:p>
            <a:endParaRPr lang="pt-BR"/>
          </a:p>
        </p:txBody>
      </p:sp>
      <p:pic>
        <p:nvPicPr>
          <p:cNvPr id="10" name="icone_52" descr="preencoded.png"/>
          <p:cNvPicPr>
            <a:picLocks noChangeAspect="1"/>
          </p:cNvPicPr>
          <p:nvPr/>
        </p:nvPicPr>
        <p:blipFill>
          <a:blip r:embed="rId3"/>
          <a:stretch>
            <a:fillRect/>
          </a:stretch>
        </p:blipFill>
        <p:spPr>
          <a:xfrm>
            <a:off x="1062990" y="1630492"/>
            <a:ext cx="388620" cy="388620"/>
          </a:xfrm>
          <a:prstGeom prst="rect">
            <a:avLst/>
          </a:prstGeom>
        </p:spPr>
      </p:pic>
      <p:sp>
        <p:nvSpPr>
          <p:cNvPr id="11" name="lei_data_fundo_53"/>
          <p:cNvSpPr/>
          <p:nvPr/>
        </p:nvSpPr>
        <p:spPr>
          <a:xfrm>
            <a:off x="1874520" y="1619062"/>
            <a:ext cx="1463040" cy="384048"/>
          </a:xfrm>
          <a:prstGeom prst="roundRect">
            <a:avLst>
              <a:gd name="adj" fmla="val 50000"/>
            </a:avLst>
          </a:prstGeom>
          <a:solidFill>
            <a:schemeClr val="accent2"/>
          </a:solidFill>
          <a:ln w="12700">
            <a:solidFill>
              <a:schemeClr val="accent2"/>
            </a:solidFill>
            <a:prstDash val="solid"/>
          </a:ln>
        </p:spPr>
        <p:txBody>
          <a:bodyPr/>
          <a:lstStyle/>
          <a:p>
            <a:endParaRPr lang="pt-BR"/>
          </a:p>
        </p:txBody>
      </p:sp>
      <p:sp>
        <p:nvSpPr>
          <p:cNvPr id="12" name="lei_data_54"/>
          <p:cNvSpPr txBox="1"/>
          <p:nvPr/>
        </p:nvSpPr>
        <p:spPr>
          <a:xfrm>
            <a:off x="1874520" y="1619062"/>
            <a:ext cx="1463040" cy="384048"/>
          </a:xfrm>
          <a:prstGeom prst="rect">
            <a:avLst/>
          </a:prstGeom>
          <a:noFill/>
          <a:ln/>
        </p:spPr>
        <p:txBody>
          <a:bodyPr wrap="square" lIns="0" tIns="0" rIns="0" bIns="0" rtlCol="0" anchor="ctr"/>
          <a:lstStyle/>
          <a:p>
            <a:pPr marL="0" indent="0" algn="ctr">
              <a:buNone/>
            </a:pPr>
            <a:r>
              <a:rPr lang="en-US" sz="1300" b="1" dirty="0">
                <a:solidFill>
                  <a:schemeClr val="tx2"/>
                </a:solidFill>
              </a:rPr>
              <a:t>15/10/2025</a:t>
            </a:r>
            <a:endParaRPr lang="en-US" sz="1300" dirty="0"/>
          </a:p>
        </p:txBody>
      </p:sp>
      <p:sp>
        <p:nvSpPr>
          <p:cNvPr id="13" name="lei_titulo_55"/>
          <p:cNvSpPr txBox="1"/>
          <p:nvPr/>
        </p:nvSpPr>
        <p:spPr>
          <a:xfrm>
            <a:off x="868680" y="2365822"/>
            <a:ext cx="4754880" cy="502920"/>
          </a:xfrm>
          <a:prstGeom prst="rect">
            <a:avLst/>
          </a:prstGeom>
          <a:noFill/>
          <a:ln/>
        </p:spPr>
        <p:txBody>
          <a:bodyPr wrap="square" lIns="0" tIns="0" rIns="0" bIns="0" rtlCol="0" anchor="ctr"/>
          <a:lstStyle/>
          <a:p>
            <a:pPr marL="0" indent="0">
              <a:buNone/>
            </a:pPr>
            <a:r>
              <a:rPr lang="en-US" sz="2200" b="1" dirty="0">
                <a:solidFill>
                  <a:schemeClr val="tx2"/>
                </a:solidFill>
              </a:rPr>
              <a:t>Portaria nº 2.010</a:t>
            </a:r>
            <a:endParaRPr lang="en-US" sz="2200" dirty="0"/>
          </a:p>
        </p:txBody>
      </p:sp>
      <p:sp>
        <p:nvSpPr>
          <p:cNvPr id="14" name="lei_desc_56"/>
          <p:cNvSpPr txBox="1"/>
          <p:nvPr/>
        </p:nvSpPr>
        <p:spPr>
          <a:xfrm>
            <a:off x="868680" y="2914462"/>
            <a:ext cx="4754880" cy="791079"/>
          </a:xfrm>
          <a:prstGeom prst="rect">
            <a:avLst/>
          </a:prstGeom>
          <a:noFill/>
          <a:ln/>
        </p:spPr>
        <p:txBody>
          <a:bodyPr wrap="square" lIns="0" tIns="0" rIns="0" bIns="0" rtlCol="0" anchor="t"/>
          <a:lstStyle/>
          <a:p>
            <a:pPr marL="0" indent="0">
              <a:buNone/>
            </a:pPr>
            <a:r>
              <a:rPr lang="en-US" sz="1500" dirty="0">
                <a:solidFill>
                  <a:schemeClr val="tx1"/>
                </a:solidFill>
              </a:rPr>
              <a:t>Divulga a taxa de juros parâmetro a ser utilizada nas avaliações atuariais dos regimes próprios de previdência social relativas ao exercício de 2026.</a:t>
            </a:r>
            <a:endParaRPr lang="en-US" sz="1500" dirty="0"/>
          </a:p>
        </p:txBody>
      </p:sp>
      <p:sp>
        <p:nvSpPr>
          <p:cNvPr id="17" name="cartao_59"/>
          <p:cNvSpPr/>
          <p:nvPr/>
        </p:nvSpPr>
        <p:spPr>
          <a:xfrm>
            <a:off x="6217920" y="1323787"/>
            <a:ext cx="5394960" cy="2381755"/>
          </a:xfrm>
          <a:prstGeom prst="roundRect">
            <a:avLst>
              <a:gd name="adj" fmla="val 2353"/>
            </a:avLst>
          </a:prstGeom>
          <a:solidFill>
            <a:schemeClr val="bg2"/>
          </a:solidFill>
          <a:ln w="12700">
            <a:solidFill>
              <a:schemeClr val="bg2"/>
            </a:solidFill>
            <a:prstDash val="solid"/>
          </a:ln>
        </p:spPr>
        <p:txBody>
          <a:bodyPr/>
          <a:lstStyle/>
          <a:p>
            <a:endParaRPr lang="pt-BR"/>
          </a:p>
        </p:txBody>
      </p:sp>
      <p:sp>
        <p:nvSpPr>
          <p:cNvPr id="18" name="icone_fundo_60"/>
          <p:cNvSpPr/>
          <p:nvPr/>
        </p:nvSpPr>
        <p:spPr>
          <a:xfrm>
            <a:off x="6537960" y="1455232"/>
            <a:ext cx="777240" cy="777240"/>
          </a:xfrm>
          <a:prstGeom prst="ellipse">
            <a:avLst/>
          </a:prstGeom>
          <a:solidFill>
            <a:schemeClr val="accent1"/>
          </a:solidFill>
          <a:ln w="12700">
            <a:solidFill>
              <a:schemeClr val="accent1"/>
            </a:solidFill>
            <a:prstDash val="solid"/>
          </a:ln>
        </p:spPr>
        <p:txBody>
          <a:bodyPr/>
          <a:lstStyle/>
          <a:p>
            <a:endParaRPr lang="pt-BR"/>
          </a:p>
        </p:txBody>
      </p:sp>
      <p:pic>
        <p:nvPicPr>
          <p:cNvPr id="19" name="icone_61" descr="preencoded.png"/>
          <p:cNvPicPr>
            <a:picLocks noChangeAspect="1"/>
          </p:cNvPicPr>
          <p:nvPr/>
        </p:nvPicPr>
        <p:blipFill>
          <a:blip r:embed="rId4"/>
          <a:stretch>
            <a:fillRect/>
          </a:stretch>
        </p:blipFill>
        <p:spPr>
          <a:xfrm>
            <a:off x="6732270" y="1649542"/>
            <a:ext cx="388620" cy="388620"/>
          </a:xfrm>
          <a:prstGeom prst="rect">
            <a:avLst/>
          </a:prstGeom>
        </p:spPr>
      </p:pic>
      <p:sp>
        <p:nvSpPr>
          <p:cNvPr id="20" name="lei_data_fundo_62"/>
          <p:cNvSpPr/>
          <p:nvPr/>
        </p:nvSpPr>
        <p:spPr>
          <a:xfrm>
            <a:off x="7543800" y="1638112"/>
            <a:ext cx="1463040" cy="384048"/>
          </a:xfrm>
          <a:prstGeom prst="roundRect">
            <a:avLst>
              <a:gd name="adj" fmla="val 50000"/>
            </a:avLst>
          </a:prstGeom>
          <a:solidFill>
            <a:schemeClr val="accent2"/>
          </a:solidFill>
          <a:ln w="12700">
            <a:solidFill>
              <a:schemeClr val="accent2"/>
            </a:solidFill>
            <a:prstDash val="solid"/>
          </a:ln>
        </p:spPr>
        <p:txBody>
          <a:bodyPr/>
          <a:lstStyle/>
          <a:p>
            <a:endParaRPr lang="pt-BR"/>
          </a:p>
        </p:txBody>
      </p:sp>
      <p:sp>
        <p:nvSpPr>
          <p:cNvPr id="21" name="lei_data_63"/>
          <p:cNvSpPr txBox="1"/>
          <p:nvPr/>
        </p:nvSpPr>
        <p:spPr>
          <a:xfrm>
            <a:off x="7543800" y="1638112"/>
            <a:ext cx="1463040" cy="384048"/>
          </a:xfrm>
          <a:prstGeom prst="rect">
            <a:avLst/>
          </a:prstGeom>
          <a:noFill/>
          <a:ln/>
        </p:spPr>
        <p:txBody>
          <a:bodyPr wrap="square" lIns="0" tIns="0" rIns="0" bIns="0" rtlCol="0" anchor="ctr"/>
          <a:lstStyle/>
          <a:p>
            <a:pPr marL="0" indent="0" algn="ctr">
              <a:buNone/>
            </a:pPr>
            <a:r>
              <a:rPr lang="en-US" sz="1300" b="1" dirty="0">
                <a:solidFill>
                  <a:schemeClr val="tx2"/>
                </a:solidFill>
              </a:rPr>
              <a:t>18/12/2025</a:t>
            </a:r>
            <a:endParaRPr lang="en-US" sz="1300" dirty="0"/>
          </a:p>
        </p:txBody>
      </p:sp>
      <p:sp>
        <p:nvSpPr>
          <p:cNvPr id="22" name="lei_titulo_64"/>
          <p:cNvSpPr txBox="1"/>
          <p:nvPr/>
        </p:nvSpPr>
        <p:spPr>
          <a:xfrm>
            <a:off x="6537960" y="2365822"/>
            <a:ext cx="4754880" cy="502920"/>
          </a:xfrm>
          <a:prstGeom prst="rect">
            <a:avLst/>
          </a:prstGeom>
          <a:noFill/>
          <a:ln/>
        </p:spPr>
        <p:txBody>
          <a:bodyPr wrap="square" lIns="0" tIns="0" rIns="0" bIns="0" rtlCol="0" anchor="ctr"/>
          <a:lstStyle/>
          <a:p>
            <a:pPr marL="0" indent="0">
              <a:buNone/>
            </a:pPr>
            <a:r>
              <a:rPr lang="en-US" sz="2200" b="1" dirty="0">
                <a:solidFill>
                  <a:schemeClr val="tx2"/>
                </a:solidFill>
              </a:rPr>
              <a:t>Resolução nº 5.272</a:t>
            </a:r>
            <a:endParaRPr lang="en-US" sz="2200" dirty="0"/>
          </a:p>
        </p:txBody>
      </p:sp>
      <p:sp>
        <p:nvSpPr>
          <p:cNvPr id="23" name="lei_desc_65"/>
          <p:cNvSpPr txBox="1"/>
          <p:nvPr/>
        </p:nvSpPr>
        <p:spPr>
          <a:xfrm>
            <a:off x="6537960" y="2914462"/>
            <a:ext cx="4754880" cy="536067"/>
          </a:xfrm>
          <a:prstGeom prst="rect">
            <a:avLst/>
          </a:prstGeom>
          <a:noFill/>
          <a:ln/>
        </p:spPr>
        <p:txBody>
          <a:bodyPr wrap="square" lIns="0" tIns="0" rIns="0" bIns="0" rtlCol="0" anchor="t"/>
          <a:lstStyle/>
          <a:p>
            <a:pPr marL="0" indent="0">
              <a:buNone/>
            </a:pPr>
            <a:r>
              <a:rPr lang="en-US" sz="1500" dirty="0">
                <a:solidFill>
                  <a:schemeClr val="tx1"/>
                </a:solidFill>
              </a:rPr>
              <a:t>Dispõe sobre as aplicações dos recursos dos regimes próprios de previdência social – RPPSs.</a:t>
            </a:r>
            <a:endParaRPr lang="en-US" sz="1500" dirty="0"/>
          </a:p>
        </p:txBody>
      </p:sp>
      <p:sp>
        <p:nvSpPr>
          <p:cNvPr id="15" name="cartao_50">
            <a:extLst>
              <a:ext uri="{FF2B5EF4-FFF2-40B4-BE49-F238E27FC236}">
                <a16:creationId xmlns:a16="http://schemas.microsoft.com/office/drawing/2014/main" id="{E045416E-DCE5-C507-5A28-BD6688194154}"/>
              </a:ext>
            </a:extLst>
          </p:cNvPr>
          <p:cNvSpPr/>
          <p:nvPr/>
        </p:nvSpPr>
        <p:spPr>
          <a:xfrm>
            <a:off x="548640" y="3924463"/>
            <a:ext cx="5394960" cy="2014147"/>
          </a:xfrm>
          <a:prstGeom prst="roundRect">
            <a:avLst>
              <a:gd name="adj" fmla="val 2353"/>
            </a:avLst>
          </a:prstGeom>
          <a:solidFill>
            <a:schemeClr val="bg2"/>
          </a:solidFill>
          <a:ln w="12700">
            <a:solidFill>
              <a:schemeClr val="bg2"/>
            </a:solidFill>
            <a:prstDash val="solid"/>
          </a:ln>
        </p:spPr>
        <p:txBody>
          <a:bodyPr/>
          <a:lstStyle/>
          <a:p>
            <a:endParaRPr lang="pt-BR"/>
          </a:p>
        </p:txBody>
      </p:sp>
      <p:sp>
        <p:nvSpPr>
          <p:cNvPr id="24" name="icone_fundo_51">
            <a:extLst>
              <a:ext uri="{FF2B5EF4-FFF2-40B4-BE49-F238E27FC236}">
                <a16:creationId xmlns:a16="http://schemas.microsoft.com/office/drawing/2014/main" id="{E51B2546-6D82-CD3C-DE9F-C7F935072224}"/>
              </a:ext>
            </a:extLst>
          </p:cNvPr>
          <p:cNvSpPr/>
          <p:nvPr/>
        </p:nvSpPr>
        <p:spPr>
          <a:xfrm>
            <a:off x="868680" y="4036857"/>
            <a:ext cx="777240" cy="777240"/>
          </a:xfrm>
          <a:prstGeom prst="ellipse">
            <a:avLst/>
          </a:prstGeom>
          <a:solidFill>
            <a:schemeClr val="accent1"/>
          </a:solidFill>
          <a:ln w="12700">
            <a:solidFill>
              <a:schemeClr val="accent1"/>
            </a:solidFill>
            <a:prstDash val="solid"/>
          </a:ln>
        </p:spPr>
        <p:txBody>
          <a:bodyPr/>
          <a:lstStyle/>
          <a:p>
            <a:endParaRPr lang="pt-BR"/>
          </a:p>
        </p:txBody>
      </p:sp>
      <p:pic>
        <p:nvPicPr>
          <p:cNvPr id="26" name="icone_52" descr="preencoded.png">
            <a:extLst>
              <a:ext uri="{FF2B5EF4-FFF2-40B4-BE49-F238E27FC236}">
                <a16:creationId xmlns:a16="http://schemas.microsoft.com/office/drawing/2014/main" id="{3A8EF061-7A74-2624-9299-296BA0E8748F}"/>
              </a:ext>
            </a:extLst>
          </p:cNvPr>
          <p:cNvPicPr>
            <a:picLocks noChangeAspect="1"/>
          </p:cNvPicPr>
          <p:nvPr/>
        </p:nvPicPr>
        <p:blipFill>
          <a:blip r:embed="rId3"/>
          <a:stretch>
            <a:fillRect/>
          </a:stretch>
        </p:blipFill>
        <p:spPr>
          <a:xfrm>
            <a:off x="1062990" y="4231167"/>
            <a:ext cx="388620" cy="388620"/>
          </a:xfrm>
          <a:prstGeom prst="rect">
            <a:avLst/>
          </a:prstGeom>
        </p:spPr>
      </p:pic>
      <p:sp>
        <p:nvSpPr>
          <p:cNvPr id="28" name="lei_data_fundo_53">
            <a:extLst>
              <a:ext uri="{FF2B5EF4-FFF2-40B4-BE49-F238E27FC236}">
                <a16:creationId xmlns:a16="http://schemas.microsoft.com/office/drawing/2014/main" id="{113D0473-90A9-CE80-DB7C-0019360F83AF}"/>
              </a:ext>
            </a:extLst>
          </p:cNvPr>
          <p:cNvSpPr/>
          <p:nvPr/>
        </p:nvSpPr>
        <p:spPr>
          <a:xfrm>
            <a:off x="1874520" y="4219737"/>
            <a:ext cx="1463040" cy="384048"/>
          </a:xfrm>
          <a:prstGeom prst="roundRect">
            <a:avLst>
              <a:gd name="adj" fmla="val 50000"/>
            </a:avLst>
          </a:prstGeom>
          <a:solidFill>
            <a:schemeClr val="accent2"/>
          </a:solidFill>
          <a:ln w="12700">
            <a:solidFill>
              <a:schemeClr val="accent2"/>
            </a:solidFill>
            <a:prstDash val="solid"/>
          </a:ln>
        </p:spPr>
        <p:txBody>
          <a:bodyPr/>
          <a:lstStyle/>
          <a:p>
            <a:endParaRPr lang="pt-BR"/>
          </a:p>
        </p:txBody>
      </p:sp>
      <p:sp>
        <p:nvSpPr>
          <p:cNvPr id="30" name="lei_data_54">
            <a:extLst>
              <a:ext uri="{FF2B5EF4-FFF2-40B4-BE49-F238E27FC236}">
                <a16:creationId xmlns:a16="http://schemas.microsoft.com/office/drawing/2014/main" id="{08720A2B-68E3-9083-3AAA-7312C1E95AE3}"/>
              </a:ext>
            </a:extLst>
          </p:cNvPr>
          <p:cNvSpPr txBox="1"/>
          <p:nvPr/>
        </p:nvSpPr>
        <p:spPr>
          <a:xfrm>
            <a:off x="1874520" y="4219737"/>
            <a:ext cx="1463040" cy="384048"/>
          </a:xfrm>
          <a:prstGeom prst="rect">
            <a:avLst/>
          </a:prstGeom>
          <a:noFill/>
          <a:ln/>
        </p:spPr>
        <p:txBody>
          <a:bodyPr wrap="square" lIns="0" tIns="0" rIns="0" bIns="0" rtlCol="0" anchor="ctr"/>
          <a:lstStyle/>
          <a:p>
            <a:pPr marL="0" indent="0" algn="ctr">
              <a:buNone/>
            </a:pPr>
            <a:r>
              <a:rPr lang="en-US" sz="1300" b="1" dirty="0">
                <a:solidFill>
                  <a:schemeClr val="tx2"/>
                </a:solidFill>
              </a:rPr>
              <a:t>26/03/2025</a:t>
            </a:r>
            <a:endParaRPr lang="en-US" sz="1300" dirty="0"/>
          </a:p>
        </p:txBody>
      </p:sp>
      <p:sp>
        <p:nvSpPr>
          <p:cNvPr id="32" name="lei_titulo_55">
            <a:extLst>
              <a:ext uri="{FF2B5EF4-FFF2-40B4-BE49-F238E27FC236}">
                <a16:creationId xmlns:a16="http://schemas.microsoft.com/office/drawing/2014/main" id="{CC632AE1-C14A-8C4D-A070-BB76333A6513}"/>
              </a:ext>
            </a:extLst>
          </p:cNvPr>
          <p:cNvSpPr txBox="1"/>
          <p:nvPr/>
        </p:nvSpPr>
        <p:spPr>
          <a:xfrm>
            <a:off x="868680" y="4966497"/>
            <a:ext cx="4754880" cy="502920"/>
          </a:xfrm>
          <a:prstGeom prst="rect">
            <a:avLst/>
          </a:prstGeom>
          <a:noFill/>
          <a:ln/>
        </p:spPr>
        <p:txBody>
          <a:bodyPr wrap="square" lIns="0" tIns="0" rIns="0" bIns="0" rtlCol="0" anchor="ctr"/>
          <a:lstStyle/>
          <a:p>
            <a:pPr marL="0" indent="0">
              <a:buNone/>
            </a:pPr>
            <a:r>
              <a:rPr lang="en-US" sz="2200" b="1" dirty="0">
                <a:solidFill>
                  <a:schemeClr val="tx2"/>
                </a:solidFill>
              </a:rPr>
              <a:t>Lei </a:t>
            </a:r>
            <a:r>
              <a:rPr lang="en-US" sz="2200" b="1" dirty="0" err="1">
                <a:solidFill>
                  <a:schemeClr val="tx2"/>
                </a:solidFill>
              </a:rPr>
              <a:t>Complementar</a:t>
            </a:r>
            <a:r>
              <a:rPr lang="en-US" sz="2200" b="1" dirty="0">
                <a:solidFill>
                  <a:schemeClr val="tx2"/>
                </a:solidFill>
              </a:rPr>
              <a:t> nº 304</a:t>
            </a:r>
            <a:endParaRPr lang="en-US" sz="2200" dirty="0"/>
          </a:p>
        </p:txBody>
      </p:sp>
      <p:sp>
        <p:nvSpPr>
          <p:cNvPr id="34" name="lei_desc_56">
            <a:extLst>
              <a:ext uri="{FF2B5EF4-FFF2-40B4-BE49-F238E27FC236}">
                <a16:creationId xmlns:a16="http://schemas.microsoft.com/office/drawing/2014/main" id="{29430971-DC2D-7E6B-6FC1-273BD8B92710}"/>
              </a:ext>
            </a:extLst>
          </p:cNvPr>
          <p:cNvSpPr txBox="1"/>
          <p:nvPr/>
        </p:nvSpPr>
        <p:spPr>
          <a:xfrm>
            <a:off x="868680" y="5515138"/>
            <a:ext cx="4754880" cy="340994"/>
          </a:xfrm>
          <a:prstGeom prst="rect">
            <a:avLst/>
          </a:prstGeom>
          <a:noFill/>
          <a:ln/>
        </p:spPr>
        <p:txBody>
          <a:bodyPr wrap="square" lIns="0" tIns="0" rIns="0" bIns="0" rtlCol="0" anchor="t"/>
          <a:lstStyle/>
          <a:p>
            <a:pPr marL="0" indent="0">
              <a:buNone/>
            </a:pPr>
            <a:r>
              <a:rPr lang="pt-BR" sz="1500" dirty="0">
                <a:solidFill>
                  <a:schemeClr val="tx1"/>
                </a:solidFill>
              </a:rPr>
              <a:t>Alterou a taxa de administração do OLÍMPIA PREV</a:t>
            </a:r>
            <a:r>
              <a:rPr lang="en-US" sz="1500" dirty="0">
                <a:solidFill>
                  <a:schemeClr val="tx1"/>
                </a:solidFill>
              </a:rPr>
              <a:t>.</a:t>
            </a:r>
            <a:endParaRPr lang="en-US" sz="1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hasCustomPrompt="1"/>
          </p:nvPr>
        </p:nvSpPr>
        <p:spPr>
          <a:xfrm>
            <a:off x="335576" y="310005"/>
            <a:ext cx="8777288" cy="731837"/>
          </a:xfrm>
          <a:prstGeom prst="rect">
            <a:avLst/>
          </a:prstGeom>
          <a:noFill/>
          <a:ln/>
        </p:spPr>
        <p:txBody>
          <a:bodyPr wrap="square" lIns="0" tIns="0" rIns="0" bIns="0" rtlCol="0" anchor="ctr"/>
          <a:lstStyle/>
          <a:p>
            <a:pPr marL="0" indent="0" algn="l">
              <a:buNone/>
            </a:pPr>
            <a:r>
              <a:rPr lang="en-US" sz="3000" b="1" dirty="0">
                <a:solidFill>
                  <a:schemeClr val="tx2"/>
                </a:solidFill>
              </a:rPr>
              <a:t>Hipóteses da avaliação atuarial</a:t>
            </a:r>
            <a:endParaRPr lang="en-US" sz="3000" dirty="0"/>
          </a:p>
        </p:txBody>
      </p:sp>
      <p:sp>
        <p:nvSpPr>
          <p:cNvPr id="3" name="etapa_fundo_68"/>
          <p:cNvSpPr/>
          <p:nvPr/>
        </p:nvSpPr>
        <p:spPr>
          <a:xfrm>
            <a:off x="9464040" y="438912"/>
            <a:ext cx="2194560" cy="457200"/>
          </a:xfrm>
          <a:prstGeom prst="roundRect">
            <a:avLst>
              <a:gd name="adj" fmla="val 50000"/>
            </a:avLst>
          </a:prstGeom>
          <a:solidFill>
            <a:schemeClr val="bg2"/>
          </a:solidFill>
          <a:ln w="12700">
            <a:solidFill>
              <a:schemeClr val="bg2"/>
            </a:solidFill>
            <a:prstDash val="solid"/>
          </a:ln>
        </p:spPr>
        <p:txBody>
          <a:bodyPr/>
          <a:lstStyle/>
          <a:p>
            <a:endParaRPr lang="pt-BR"/>
          </a:p>
        </p:txBody>
      </p:sp>
      <p:sp>
        <p:nvSpPr>
          <p:cNvPr id="4" name="etapa_num_fundo_69"/>
          <p:cNvSpPr/>
          <p:nvPr/>
        </p:nvSpPr>
        <p:spPr>
          <a:xfrm>
            <a:off x="9528048" y="484632"/>
            <a:ext cx="365760" cy="365760"/>
          </a:xfrm>
          <a:prstGeom prst="ellipse">
            <a:avLst/>
          </a:prstGeom>
          <a:solidFill>
            <a:schemeClr val="accent1"/>
          </a:solidFill>
          <a:ln w="12700">
            <a:solidFill>
              <a:schemeClr val="accent1"/>
            </a:solidFill>
            <a:prstDash val="solid"/>
          </a:ln>
        </p:spPr>
        <p:txBody>
          <a:bodyPr/>
          <a:lstStyle/>
          <a:p>
            <a:endParaRPr lang="pt-BR"/>
          </a:p>
        </p:txBody>
      </p:sp>
      <p:sp>
        <p:nvSpPr>
          <p:cNvPr id="5" name="etapa_num_70"/>
          <p:cNvSpPr txBox="1"/>
          <p:nvPr/>
        </p:nvSpPr>
        <p:spPr>
          <a:xfrm>
            <a:off x="9528048" y="484632"/>
            <a:ext cx="365760" cy="365760"/>
          </a:xfrm>
          <a:prstGeom prst="rect">
            <a:avLst/>
          </a:prstGeom>
          <a:noFill/>
          <a:ln/>
        </p:spPr>
        <p:txBody>
          <a:bodyPr wrap="square" lIns="0" tIns="0" rIns="0" bIns="0" rtlCol="0" anchor="ctr"/>
          <a:lstStyle/>
          <a:p>
            <a:pPr marL="0" indent="0" algn="ctr">
              <a:buNone/>
            </a:pPr>
            <a:r>
              <a:rPr lang="en-US" sz="1300" b="1" dirty="0">
                <a:solidFill>
                  <a:schemeClr val="bg1"/>
                </a:solidFill>
              </a:rPr>
              <a:t>2</a:t>
            </a:r>
            <a:endParaRPr lang="en-US" sz="1300" dirty="0"/>
          </a:p>
        </p:txBody>
      </p:sp>
      <p:sp>
        <p:nvSpPr>
          <p:cNvPr id="6" name="etapa_nome_71"/>
          <p:cNvSpPr txBox="1"/>
          <p:nvPr/>
        </p:nvSpPr>
        <p:spPr>
          <a:xfrm>
            <a:off x="9966960" y="438912"/>
            <a:ext cx="1645920" cy="457200"/>
          </a:xfrm>
          <a:prstGeom prst="rect">
            <a:avLst/>
          </a:prstGeom>
          <a:noFill/>
          <a:ln/>
        </p:spPr>
        <p:txBody>
          <a:bodyPr wrap="square" lIns="0" tIns="0" rIns="0" bIns="0" rtlCol="0" anchor="ctr"/>
          <a:lstStyle/>
          <a:p>
            <a:pPr marL="0" indent="0">
              <a:buNone/>
            </a:pPr>
            <a:r>
              <a:rPr lang="en-US" sz="1300" b="1" dirty="0">
                <a:solidFill>
                  <a:schemeClr val="tx2"/>
                </a:solidFill>
              </a:rPr>
              <a:t>Hipóteses</a:t>
            </a:r>
            <a:endParaRPr lang="en-US" sz="1300" dirty="0"/>
          </a:p>
        </p:txBody>
      </p:sp>
      <p:graphicFrame>
        <p:nvGraphicFramePr>
          <p:cNvPr id="7" name="tabela_72"/>
          <p:cNvGraphicFramePr>
            <a:graphicFrameLocks noGrp="1"/>
          </p:cNvGraphicFramePr>
          <p:nvPr/>
        </p:nvGraphicFramePr>
        <p:xfrm>
          <a:off x="335576" y="1331387"/>
          <a:ext cx="6836748" cy="2449689"/>
        </p:xfrm>
        <a:graphic>
          <a:graphicData uri="http://schemas.openxmlformats.org/drawingml/2006/table">
            <a:tbl>
              <a:tblPr/>
              <a:tblGrid>
                <a:gridCol w="1782482">
                  <a:extLst>
                    <a:ext uri="{9D8B030D-6E8A-4147-A177-3AD203B41FA5}">
                      <a16:colId xmlns:a16="http://schemas.microsoft.com/office/drawing/2014/main" val="20000"/>
                    </a:ext>
                  </a:extLst>
                </a:gridCol>
                <a:gridCol w="2572100">
                  <a:extLst>
                    <a:ext uri="{9D8B030D-6E8A-4147-A177-3AD203B41FA5}">
                      <a16:colId xmlns:a16="http://schemas.microsoft.com/office/drawing/2014/main" val="20001"/>
                    </a:ext>
                  </a:extLst>
                </a:gridCol>
                <a:gridCol w="2482166">
                  <a:extLst>
                    <a:ext uri="{9D8B030D-6E8A-4147-A177-3AD203B41FA5}">
                      <a16:colId xmlns:a16="http://schemas.microsoft.com/office/drawing/2014/main" val="20002"/>
                    </a:ext>
                  </a:extLst>
                </a:gridCol>
              </a:tblGrid>
              <a:tr h="393621">
                <a:tc>
                  <a:txBody>
                    <a:bodyPr/>
                    <a:lstStyle/>
                    <a:p>
                      <a:pPr marL="0" indent="0" algn="l">
                        <a:buNone/>
                      </a:pPr>
                      <a:r>
                        <a:rPr lang="en-US" sz="1300" b="1" dirty="0">
                          <a:solidFill>
                            <a:schemeClr val="bg1"/>
                          </a:solidFill>
                        </a:rPr>
                        <a:t>Item</a:t>
                      </a:r>
                      <a:endParaRPr lang="en-US" sz="13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tx2"/>
                    </a:solidFill>
                  </a:tcPr>
                </a:tc>
                <a:tc>
                  <a:txBody>
                    <a:bodyPr/>
                    <a:lstStyle/>
                    <a:p>
                      <a:pPr marL="0" indent="0" algn="ctr">
                        <a:buNone/>
                      </a:pPr>
                      <a:r>
                        <a:rPr lang="en-US" sz="1300" b="1" dirty="0">
                          <a:solidFill>
                            <a:schemeClr val="bg1"/>
                          </a:solidFill>
                        </a:rPr>
                        <a:t>Adotada 2025</a:t>
                      </a:r>
                      <a:endParaRPr lang="en-US" sz="13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tx2"/>
                    </a:solidFill>
                  </a:tcPr>
                </a:tc>
                <a:tc>
                  <a:txBody>
                    <a:bodyPr/>
                    <a:lstStyle/>
                    <a:p>
                      <a:pPr marL="0" indent="0" algn="ctr">
                        <a:buNone/>
                      </a:pPr>
                      <a:r>
                        <a:rPr lang="en-US" sz="1300" b="1" dirty="0">
                          <a:solidFill>
                            <a:schemeClr val="bg1"/>
                          </a:solidFill>
                        </a:rPr>
                        <a:t>Adotada 2026</a:t>
                      </a:r>
                      <a:endParaRPr lang="en-US" sz="13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93621">
                <a:tc>
                  <a:txBody>
                    <a:bodyPr/>
                    <a:lstStyle/>
                    <a:p>
                      <a:pPr marL="0" indent="0" algn="l">
                        <a:buNone/>
                      </a:pPr>
                      <a:r>
                        <a:rPr lang="en-US" sz="1400" dirty="0">
                          <a:solidFill>
                            <a:schemeClr val="tx1"/>
                          </a:solidFill>
                        </a:rPr>
                        <a:t>Taxa de </a:t>
                      </a:r>
                      <a:r>
                        <a:rPr lang="en-US" sz="1400" dirty="0" err="1">
                          <a:solidFill>
                            <a:schemeClr val="tx1"/>
                          </a:solidFill>
                        </a:rPr>
                        <a:t>Juros</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marL="0" indent="0" algn="ctr">
                        <a:buNone/>
                      </a:pPr>
                      <a:r>
                        <a:rPr lang="en-US" sz="1400" dirty="0">
                          <a:solidFill>
                            <a:schemeClr val="tx1"/>
                          </a:solidFill>
                        </a:rPr>
                        <a:t>5,20%</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marL="0" indent="0" algn="ctr">
                        <a:buNone/>
                      </a:pPr>
                      <a:r>
                        <a:rPr lang="en-US" sz="1400" b="1" dirty="0">
                          <a:solidFill>
                            <a:srgbClr val="B8670E"/>
                          </a:solidFill>
                        </a:rPr>
                        <a:t>5,64%</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93621">
                <a:tc>
                  <a:txBody>
                    <a:bodyPr/>
                    <a:lstStyle/>
                    <a:p>
                      <a:pPr marL="0" indent="0" algn="l">
                        <a:buNone/>
                      </a:pPr>
                      <a:r>
                        <a:rPr lang="en-US" sz="1400" dirty="0">
                          <a:solidFill>
                            <a:schemeClr val="tx1"/>
                          </a:solidFill>
                        </a:rPr>
                        <a:t>Crescimento Salarial</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tc>
                  <a:txBody>
                    <a:bodyPr/>
                    <a:lstStyle/>
                    <a:p>
                      <a:pPr marL="0" indent="0" algn="ctr">
                        <a:buNone/>
                      </a:pPr>
                      <a:r>
                        <a:rPr lang="en-US" sz="1400" dirty="0">
                          <a:solidFill>
                            <a:schemeClr val="tx1"/>
                          </a:solidFill>
                        </a:rPr>
                        <a:t>1,00% a.a.</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tc>
                  <a:txBody>
                    <a:bodyPr/>
                    <a:lstStyle/>
                    <a:p>
                      <a:pPr marL="0" indent="0" algn="ctr">
                        <a:buNone/>
                      </a:pPr>
                      <a:r>
                        <a:rPr lang="en-US" sz="1400" dirty="0">
                          <a:solidFill>
                            <a:schemeClr val="tx1"/>
                          </a:solidFill>
                        </a:rPr>
                        <a:t>1,00% a.a.</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393621">
                <a:tc>
                  <a:txBody>
                    <a:bodyPr/>
                    <a:lstStyle/>
                    <a:p>
                      <a:pPr marL="0" indent="0" algn="l">
                        <a:buNone/>
                      </a:pPr>
                      <a:r>
                        <a:rPr lang="en-US" sz="1400" dirty="0">
                          <a:solidFill>
                            <a:schemeClr val="tx1"/>
                          </a:solidFill>
                        </a:rPr>
                        <a:t>Rotatividade</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marL="0" indent="0" algn="ctr">
                        <a:buNone/>
                      </a:pPr>
                      <a:r>
                        <a:rPr lang="en-US" sz="1400" dirty="0">
                          <a:solidFill>
                            <a:schemeClr val="tx1"/>
                          </a:solidFill>
                        </a:rPr>
                        <a:t>1,00% a.a.</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marL="0" indent="0" algn="ctr">
                        <a:buNone/>
                      </a:pPr>
                      <a:r>
                        <a:rPr lang="en-US" sz="1400" dirty="0">
                          <a:solidFill>
                            <a:schemeClr val="tx1"/>
                          </a:solidFill>
                        </a:rPr>
                        <a:t>1,00% a.a.</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93621">
                <a:tc>
                  <a:txBody>
                    <a:bodyPr/>
                    <a:lstStyle/>
                    <a:p>
                      <a:pPr marL="0" indent="0" algn="l">
                        <a:buNone/>
                      </a:pPr>
                      <a:r>
                        <a:rPr lang="en-US" sz="1400" dirty="0">
                          <a:solidFill>
                            <a:schemeClr val="tx1"/>
                          </a:solidFill>
                        </a:rPr>
                        <a:t>Taxa de Mortalidade</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tc>
                  <a:txBody>
                    <a:bodyPr/>
                    <a:lstStyle/>
                    <a:p>
                      <a:pPr marL="0" indent="0" algn="ctr">
                        <a:buNone/>
                      </a:pPr>
                      <a:r>
                        <a:rPr lang="en-US" sz="1400" dirty="0">
                          <a:solidFill>
                            <a:schemeClr val="tx1"/>
                          </a:solidFill>
                        </a:rPr>
                        <a:t>IBGE-2023 (segregada por sexo)</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tc>
                  <a:txBody>
                    <a:bodyPr/>
                    <a:lstStyle/>
                    <a:p>
                      <a:pPr marL="0" indent="0" algn="ctr">
                        <a:buNone/>
                      </a:pPr>
                      <a:r>
                        <a:rPr lang="en-US" sz="1400" b="1" dirty="0">
                          <a:solidFill>
                            <a:srgbClr val="B8670E"/>
                          </a:solidFill>
                        </a:rPr>
                        <a:t>IBGE-2024 (segregada por sexo)</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393621">
                <a:tc>
                  <a:txBody>
                    <a:bodyPr/>
                    <a:lstStyle/>
                    <a:p>
                      <a:pPr marL="0" indent="0" algn="l">
                        <a:buNone/>
                      </a:pPr>
                      <a:r>
                        <a:rPr lang="en-US" sz="1400" dirty="0">
                          <a:solidFill>
                            <a:schemeClr val="tx1"/>
                          </a:solidFill>
                        </a:rPr>
                        <a:t>Taxa de Invalidez</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marL="0" indent="0" algn="ctr">
                        <a:buNone/>
                      </a:pPr>
                      <a:r>
                        <a:rPr lang="en-US" sz="1400" dirty="0">
                          <a:solidFill>
                            <a:schemeClr val="tx1"/>
                          </a:solidFill>
                        </a:rPr>
                        <a:t>Álvaro Vindas</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marL="0" indent="0" algn="ctr">
                        <a:buNone/>
                      </a:pPr>
                      <a:r>
                        <a:rPr lang="en-US" sz="1400" dirty="0">
                          <a:solidFill>
                            <a:schemeClr val="tx1"/>
                          </a:solidFill>
                        </a:rPr>
                        <a:t>Álvaro Vindas</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grpSp>
        <p:nvGrpSpPr>
          <p:cNvPr id="8" name="Agrupar 7">
            <a:extLst>
              <a:ext uri="{FF2B5EF4-FFF2-40B4-BE49-F238E27FC236}">
                <a16:creationId xmlns:a16="http://schemas.microsoft.com/office/drawing/2014/main" id="{0C0E920E-BC15-CBCF-D3E3-B57A2CE305D0}"/>
              </a:ext>
            </a:extLst>
          </p:cNvPr>
          <p:cNvGrpSpPr/>
          <p:nvPr/>
        </p:nvGrpSpPr>
        <p:grpSpPr>
          <a:xfrm>
            <a:off x="7422162" y="1756166"/>
            <a:ext cx="4297120" cy="1512167"/>
            <a:chOff x="7235741" y="980728"/>
            <a:chExt cx="4297120" cy="1874276"/>
          </a:xfrm>
        </p:grpSpPr>
        <p:sp>
          <p:nvSpPr>
            <p:cNvPr id="15" name="Shape 2">
              <a:extLst>
                <a:ext uri="{FF2B5EF4-FFF2-40B4-BE49-F238E27FC236}">
                  <a16:creationId xmlns:a16="http://schemas.microsoft.com/office/drawing/2014/main" id="{6D7EEB7A-1CF8-3EAC-A1B7-61604EC68338}"/>
                </a:ext>
              </a:extLst>
            </p:cNvPr>
            <p:cNvSpPr/>
            <p:nvPr/>
          </p:nvSpPr>
          <p:spPr>
            <a:xfrm>
              <a:off x="7235741" y="980728"/>
              <a:ext cx="4297120" cy="1874276"/>
            </a:xfrm>
            <a:prstGeom prst="roundRect">
              <a:avLst>
                <a:gd name="adj" fmla="val 3902"/>
              </a:avLst>
            </a:prstGeom>
            <a:solidFill>
              <a:srgbClr val="1E2761"/>
            </a:solidFill>
            <a:ln/>
          </p:spPr>
          <p:txBody>
            <a:bodyPr/>
            <a:lstStyle/>
            <a:p>
              <a:endParaRPr lang="pt-BR" noProof="0">
                <a:latin typeface="Leelawadee" panose="020B0502040204020203" pitchFamily="34" charset="-34"/>
                <a:cs typeface="Leelawadee" panose="020B0502040204020203" pitchFamily="34" charset="-34"/>
              </a:endParaRPr>
            </a:p>
          </p:txBody>
        </p:sp>
        <p:pic>
          <p:nvPicPr>
            <p:cNvPr id="16" name="Image 0" descr="icons/up_C9A24B.png">
              <a:extLst>
                <a:ext uri="{FF2B5EF4-FFF2-40B4-BE49-F238E27FC236}">
                  <a16:creationId xmlns:a16="http://schemas.microsoft.com/office/drawing/2014/main" id="{93F6847E-E641-8F62-12C4-F2D244DC884D}"/>
                </a:ext>
              </a:extLst>
            </p:cNvPr>
            <p:cNvPicPr>
              <a:picLocks noChangeAspect="1"/>
            </p:cNvPicPr>
            <p:nvPr/>
          </p:nvPicPr>
          <p:blipFill>
            <a:blip r:embed="rId3"/>
            <a:stretch>
              <a:fillRect/>
            </a:stretch>
          </p:blipFill>
          <p:spPr>
            <a:xfrm>
              <a:off x="7464312" y="1181870"/>
              <a:ext cx="365712" cy="365712"/>
            </a:xfrm>
            <a:prstGeom prst="rect">
              <a:avLst/>
            </a:prstGeom>
          </p:spPr>
        </p:pic>
        <p:sp>
          <p:nvSpPr>
            <p:cNvPr id="17" name="Text 3">
              <a:extLst>
                <a:ext uri="{FF2B5EF4-FFF2-40B4-BE49-F238E27FC236}">
                  <a16:creationId xmlns:a16="http://schemas.microsoft.com/office/drawing/2014/main" id="{80F5C3B0-21E4-1DA4-E242-F12CDFA0C30C}"/>
                </a:ext>
              </a:extLst>
            </p:cNvPr>
            <p:cNvSpPr/>
            <p:nvPr/>
          </p:nvSpPr>
          <p:spPr>
            <a:xfrm>
              <a:off x="7967166" y="1181870"/>
              <a:ext cx="3382839" cy="319998"/>
            </a:xfrm>
            <a:prstGeom prst="rect">
              <a:avLst/>
            </a:prstGeom>
            <a:noFill/>
            <a:ln/>
          </p:spPr>
          <p:txBody>
            <a:bodyPr wrap="square" lIns="0" tIns="0" rIns="0" bIns="0" rtlCol="0" anchor="ctr"/>
            <a:lstStyle/>
            <a:p>
              <a:pPr algn="l"/>
              <a:r>
                <a:rPr lang="en-US" sz="1400" dirty="0">
                  <a:solidFill>
                    <a:srgbClr val="CADCFC"/>
                  </a:solidFill>
                  <a:latin typeface="Leelawadee" panose="020B0502040204020203" pitchFamily="34" charset="-34"/>
                  <a:ea typeface="Calibri" pitchFamily="34" charset="-122"/>
                  <a:cs typeface="Leelawadee" panose="020B0502040204020203" pitchFamily="34" charset="-34"/>
                </a:rPr>
                <a:t>Taxa de </a:t>
              </a:r>
              <a:r>
                <a:rPr lang="en-US" sz="1400" dirty="0" err="1">
                  <a:solidFill>
                    <a:srgbClr val="CADCFC"/>
                  </a:solidFill>
                  <a:latin typeface="Leelawadee" panose="020B0502040204020203" pitchFamily="34" charset="-34"/>
                  <a:ea typeface="Calibri" pitchFamily="34" charset="-122"/>
                  <a:cs typeface="Leelawadee" panose="020B0502040204020203" pitchFamily="34" charset="-34"/>
                </a:rPr>
                <a:t>Juros</a:t>
              </a:r>
              <a:endParaRPr lang="en-US" sz="1400" dirty="0">
                <a:latin typeface="Leelawadee" panose="020B0502040204020203" pitchFamily="34" charset="-34"/>
                <a:cs typeface="Leelawadee" panose="020B0502040204020203" pitchFamily="34" charset="-34"/>
              </a:endParaRPr>
            </a:p>
          </p:txBody>
        </p:sp>
        <p:sp>
          <p:nvSpPr>
            <p:cNvPr id="18" name="Text 4">
              <a:extLst>
                <a:ext uri="{FF2B5EF4-FFF2-40B4-BE49-F238E27FC236}">
                  <a16:creationId xmlns:a16="http://schemas.microsoft.com/office/drawing/2014/main" id="{5AE97F75-D3B7-BEE5-4658-FCF065E75331}"/>
                </a:ext>
              </a:extLst>
            </p:cNvPr>
            <p:cNvSpPr/>
            <p:nvPr/>
          </p:nvSpPr>
          <p:spPr>
            <a:xfrm>
              <a:off x="7464311" y="1575011"/>
              <a:ext cx="3931408" cy="639997"/>
            </a:xfrm>
            <a:prstGeom prst="rect">
              <a:avLst/>
            </a:prstGeom>
            <a:noFill/>
            <a:ln/>
          </p:spPr>
          <p:txBody>
            <a:bodyPr wrap="square" lIns="0" tIns="0" rIns="0" bIns="0" rtlCol="0" anchor="ctr"/>
            <a:lstStyle/>
            <a:p>
              <a:r>
                <a:rPr lang="en-US" sz="2400" b="1" dirty="0">
                  <a:solidFill>
                    <a:srgbClr val="FFFFFF"/>
                  </a:solidFill>
                  <a:latin typeface="Leelawadee" panose="020B0502040204020203" pitchFamily="34" charset="-34"/>
                  <a:ea typeface="Cambria" pitchFamily="34" charset="-122"/>
                  <a:cs typeface="Leelawadee" panose="020B0502040204020203" pitchFamily="34" charset="-34"/>
                </a:rPr>
                <a:t>5,20%  →  5,64%</a:t>
              </a:r>
              <a:endParaRPr lang="en-US" sz="2400" b="1" dirty="0">
                <a:latin typeface="Leelawadee" panose="020B0502040204020203" pitchFamily="34" charset="-34"/>
                <a:cs typeface="Leelawadee" panose="020B0502040204020203" pitchFamily="34" charset="-34"/>
              </a:endParaRPr>
            </a:p>
          </p:txBody>
        </p:sp>
        <p:sp>
          <p:nvSpPr>
            <p:cNvPr id="19" name="Text 5">
              <a:extLst>
                <a:ext uri="{FF2B5EF4-FFF2-40B4-BE49-F238E27FC236}">
                  <a16:creationId xmlns:a16="http://schemas.microsoft.com/office/drawing/2014/main" id="{C02CD70C-A623-3AAF-89C7-CF87C6883764}"/>
                </a:ext>
              </a:extLst>
            </p:cNvPr>
            <p:cNvSpPr/>
            <p:nvPr/>
          </p:nvSpPr>
          <p:spPr>
            <a:xfrm>
              <a:off x="7464311" y="2260721"/>
              <a:ext cx="3931408" cy="502855"/>
            </a:xfrm>
            <a:prstGeom prst="rect">
              <a:avLst/>
            </a:prstGeom>
            <a:noFill/>
            <a:ln/>
          </p:spPr>
          <p:txBody>
            <a:bodyPr wrap="square" lIns="0" tIns="0" rIns="0" bIns="0" rtlCol="0" anchor="ctr"/>
            <a:lstStyle/>
            <a:p>
              <a:pPr>
                <a:lnSpc>
                  <a:spcPct val="120000"/>
                </a:lnSpc>
              </a:pPr>
              <a:r>
                <a:rPr lang="en-US" sz="1400" dirty="0">
                  <a:solidFill>
                    <a:srgbClr val="CADCFC"/>
                  </a:solidFill>
                  <a:latin typeface="Leelawadee" panose="020B0502040204020203" pitchFamily="34" charset="-34"/>
                  <a:ea typeface="Calibri" pitchFamily="34" charset="-122"/>
                  <a:cs typeface="Leelawadee" panose="020B0502040204020203" pitchFamily="34" charset="-34"/>
                </a:rPr>
                <a:t>Elevação de 0,44 p.p., impactando diretamente o valor presente das obrigações atuariais.</a:t>
              </a:r>
              <a:endParaRPr lang="en-US" sz="1400" dirty="0">
                <a:latin typeface="Leelawadee" panose="020B0502040204020203" pitchFamily="34" charset="-34"/>
                <a:cs typeface="Leelawadee" panose="020B0502040204020203" pitchFamily="34" charset="-34"/>
              </a:endParaRPr>
            </a:p>
          </p:txBody>
        </p:sp>
      </p:grpSp>
      <p:graphicFrame>
        <p:nvGraphicFramePr>
          <p:cNvPr id="21" name="Tabela 20">
            <a:extLst>
              <a:ext uri="{FF2B5EF4-FFF2-40B4-BE49-F238E27FC236}">
                <a16:creationId xmlns:a16="http://schemas.microsoft.com/office/drawing/2014/main" id="{4F4714EC-A517-4262-404B-7A063A39C880}"/>
              </a:ext>
            </a:extLst>
          </p:cNvPr>
          <p:cNvGraphicFramePr>
            <a:graphicFrameLocks noGrp="1"/>
          </p:cNvGraphicFramePr>
          <p:nvPr/>
        </p:nvGraphicFramePr>
        <p:xfrm>
          <a:off x="335576" y="4039866"/>
          <a:ext cx="3744416" cy="1944216"/>
        </p:xfrm>
        <a:graphic>
          <a:graphicData uri="http://schemas.openxmlformats.org/drawingml/2006/table">
            <a:tbl>
              <a:tblPr/>
              <a:tblGrid>
                <a:gridCol w="1065357">
                  <a:extLst>
                    <a:ext uri="{9D8B030D-6E8A-4147-A177-3AD203B41FA5}">
                      <a16:colId xmlns:a16="http://schemas.microsoft.com/office/drawing/2014/main" val="3846119341"/>
                    </a:ext>
                  </a:extLst>
                </a:gridCol>
                <a:gridCol w="1323322">
                  <a:extLst>
                    <a:ext uri="{9D8B030D-6E8A-4147-A177-3AD203B41FA5}">
                      <a16:colId xmlns:a16="http://schemas.microsoft.com/office/drawing/2014/main" val="2707676518"/>
                    </a:ext>
                  </a:extLst>
                </a:gridCol>
                <a:gridCol w="1355737">
                  <a:extLst>
                    <a:ext uri="{9D8B030D-6E8A-4147-A177-3AD203B41FA5}">
                      <a16:colId xmlns:a16="http://schemas.microsoft.com/office/drawing/2014/main" val="2623075117"/>
                    </a:ext>
                  </a:extLst>
                </a:gridCol>
              </a:tblGrid>
              <a:tr h="324036">
                <a:tc gridSpan="3">
                  <a:txBody>
                    <a:bodyPr/>
                    <a:lstStyle/>
                    <a:p>
                      <a:pPr algn="ctr" fontAlgn="b"/>
                      <a:r>
                        <a:rPr lang="pt-BR" sz="1200" b="1" i="0" u="none" strike="noStrike" dirty="0">
                          <a:solidFill>
                            <a:srgbClr val="000000"/>
                          </a:solidFill>
                          <a:effectLst/>
                          <a:latin typeface="Leelawadee" panose="020B0502040204020203" pitchFamily="34" charset="-34"/>
                          <a:cs typeface="Leelawadee" panose="020B0502040204020203" pitchFamily="34" charset="-34"/>
                        </a:rPr>
                        <a:t>EXPECTATIVA DE VIDA - MULHERES</a:t>
                      </a:r>
                    </a:p>
                  </a:txBody>
                  <a:tcPr marL="7620" marR="7620" marT="7620" marB="0" anchor="ctr">
                    <a:lnL>
                      <a:noFill/>
                    </a:lnL>
                    <a:lnR>
                      <a:noFill/>
                    </a:lnR>
                    <a:lnT>
                      <a:noFill/>
                    </a:lnT>
                    <a:lnB w="12700" cap="flat" cmpd="sng" algn="ctr">
                      <a:noFill/>
                      <a:prstDash val="solid"/>
                      <a:round/>
                      <a:headEnd type="none" w="med" len="med"/>
                      <a:tailEnd type="none" w="med" len="med"/>
                    </a:lnB>
                    <a:solidFill>
                      <a:schemeClr val="bg1"/>
                    </a:solidFil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2179196250"/>
                  </a:ext>
                </a:extLst>
              </a:tr>
              <a:tr h="324036">
                <a:tc>
                  <a:txBody>
                    <a:bodyPr/>
                    <a:lstStyle/>
                    <a:p>
                      <a:pPr algn="ctr" rtl="0" fontAlgn="ctr"/>
                      <a:r>
                        <a:rPr lang="pt-BR" sz="1200" b="1" i="0" u="none" strike="noStrike" dirty="0">
                          <a:solidFill>
                            <a:srgbClr val="000000"/>
                          </a:solidFill>
                          <a:effectLst/>
                          <a:latin typeface="Leelawadee" panose="020B0502040204020203" pitchFamily="34" charset="-34"/>
                          <a:cs typeface="Leelawadee" panose="020B0502040204020203" pitchFamily="34" charset="-34"/>
                        </a:rPr>
                        <a:t>IDADE</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p>
                      <a:pPr algn="ctr" rtl="0" fontAlgn="ctr"/>
                      <a:r>
                        <a:rPr lang="pt-BR" sz="1200" b="1" i="0" u="none" strike="noStrike" dirty="0">
                          <a:solidFill>
                            <a:schemeClr val="bg1"/>
                          </a:solidFill>
                          <a:effectLst/>
                          <a:latin typeface="Leelawadee" panose="020B0502040204020203" pitchFamily="34" charset="-34"/>
                          <a:cs typeface="Leelawadee" panose="020B0502040204020203" pitchFamily="34" charset="-34"/>
                        </a:rPr>
                        <a:t>IBGE-2023</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E2761"/>
                    </a:solidFill>
                  </a:tcPr>
                </a:tc>
                <a:tc>
                  <a:txBody>
                    <a:bodyPr/>
                    <a:lstStyle/>
                    <a:p>
                      <a:pPr algn="ctr" rtl="0" fontAlgn="ctr"/>
                      <a:r>
                        <a:rPr lang="pt-BR" sz="1200" b="1" i="0" u="none" strike="noStrike" dirty="0">
                          <a:solidFill>
                            <a:schemeClr val="bg1"/>
                          </a:solidFill>
                          <a:effectLst/>
                          <a:latin typeface="Leelawadee" panose="020B0502040204020203" pitchFamily="34" charset="-34"/>
                          <a:cs typeface="Leelawadee" panose="020B0502040204020203" pitchFamily="34" charset="-34"/>
                        </a:rPr>
                        <a:t>IBGE-2024</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63381"/>
                    </a:solidFill>
                  </a:tcPr>
                </a:tc>
                <a:extLst>
                  <a:ext uri="{0D108BD9-81ED-4DB2-BD59-A6C34878D82A}">
                    <a16:rowId xmlns:a16="http://schemas.microsoft.com/office/drawing/2014/main" val="2435920529"/>
                  </a:ext>
                </a:extLst>
              </a:tr>
              <a:tr h="324036">
                <a:tc>
                  <a:txBody>
                    <a:bodyPr/>
                    <a:lstStyle/>
                    <a:p>
                      <a:pPr algn="ctr" rtl="0" fontAlgn="ctr"/>
                      <a:r>
                        <a:rPr lang="pt-BR" sz="1200" b="0" i="0" u="none" strike="noStrike" dirty="0">
                          <a:solidFill>
                            <a:srgbClr val="000000"/>
                          </a:solidFill>
                          <a:effectLst/>
                          <a:latin typeface="Leelawadee" panose="020B0502040204020203" pitchFamily="34" charset="-34"/>
                          <a:cs typeface="Leelawadee" panose="020B0502040204020203" pitchFamily="34" charset="-34"/>
                        </a:rPr>
                        <a:t>50</a:t>
                      </a:r>
                    </a:p>
                  </a:txBody>
                  <a:tcPr marL="7620" marR="7620" marT="7620" marB="0" anchor="ctr">
                    <a:lnL w="12700" cap="flat" cmpd="sng" algn="ctr">
                      <a:noFill/>
                      <a:prstDash val="solid"/>
                      <a:round/>
                      <a:headEnd type="none" w="med" len="med"/>
                      <a:tailEnd type="none" w="med" len="med"/>
                    </a:lnL>
                    <a:lnR w="12700" cap="flat" cmpd="sng" algn="ctr">
                      <a:solidFill>
                        <a:srgbClr val="F4F7FD"/>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4F7F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pt-BR" sz="1200" b="0" i="0" u="none" strike="noStrike" dirty="0">
                          <a:solidFill>
                            <a:srgbClr val="000000"/>
                          </a:solidFill>
                          <a:effectLst/>
                          <a:latin typeface="Leelawadee" panose="020B0502040204020203" pitchFamily="34" charset="-34"/>
                          <a:cs typeface="Leelawadee" panose="020B0502040204020203" pitchFamily="34" charset="-34"/>
                        </a:rPr>
                        <a:t>32,72</a:t>
                      </a:r>
                    </a:p>
                  </a:txBody>
                  <a:tcPr marL="7620" marR="7620" marT="7620" marB="0" anchor="ctr">
                    <a:lnL w="12700" cap="flat" cmpd="sng" algn="ctr">
                      <a:solidFill>
                        <a:srgbClr val="F4F7FD"/>
                      </a:solidFill>
                      <a:prstDash val="solid"/>
                      <a:round/>
                      <a:headEnd type="none" w="med" len="med"/>
                      <a:tailEnd type="none" w="med" len="med"/>
                    </a:lnL>
                    <a:lnR w="12700" cap="flat" cmpd="sng" algn="ctr">
                      <a:solidFill>
                        <a:srgbClr val="F4F7FD"/>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4F7F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pt-BR" sz="1200" b="0" i="0" u="none" strike="noStrike" dirty="0">
                          <a:solidFill>
                            <a:srgbClr val="000000"/>
                          </a:solidFill>
                          <a:effectLst/>
                          <a:latin typeface="Leelawadee" panose="020B0502040204020203" pitchFamily="34" charset="-34"/>
                          <a:cs typeface="Leelawadee" panose="020B0502040204020203" pitchFamily="34" charset="-34"/>
                        </a:rPr>
                        <a:t>32,87</a:t>
                      </a:r>
                    </a:p>
                  </a:txBody>
                  <a:tcPr marL="7620" marR="7620" marT="7620" marB="0" anchor="ctr">
                    <a:lnL w="12700" cap="flat" cmpd="sng" algn="ctr">
                      <a:solidFill>
                        <a:srgbClr val="F4F7FD"/>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4F7FD"/>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12852549"/>
                  </a:ext>
                </a:extLst>
              </a:tr>
              <a:tr h="324036">
                <a:tc>
                  <a:txBody>
                    <a:bodyPr/>
                    <a:lstStyle/>
                    <a:p>
                      <a:pPr algn="ctr" rtl="0" fontAlgn="ctr"/>
                      <a:r>
                        <a:rPr lang="pt-BR" sz="1200" b="0" i="0" u="none" strike="noStrike" dirty="0">
                          <a:solidFill>
                            <a:srgbClr val="000000"/>
                          </a:solidFill>
                          <a:effectLst/>
                          <a:latin typeface="Leelawadee" panose="020B0502040204020203" pitchFamily="34" charset="-34"/>
                          <a:cs typeface="Leelawadee" panose="020B0502040204020203" pitchFamily="34" charset="-34"/>
                        </a:rPr>
                        <a:t>55</a:t>
                      </a:r>
                    </a:p>
                  </a:txBody>
                  <a:tcPr marL="7620" marR="7620" marT="7620" marB="0" anchor="ctr">
                    <a:lnL w="12700" cap="flat" cmpd="sng" algn="ctr">
                      <a:noFill/>
                      <a:prstDash val="solid"/>
                      <a:round/>
                      <a:headEnd type="none" w="med" len="med"/>
                      <a:tailEnd type="none" w="med" len="med"/>
                    </a:lnL>
                    <a:lnR w="12700" cap="flat" cmpd="sng" algn="ctr">
                      <a:solidFill>
                        <a:srgbClr val="F4F7FD"/>
                      </a:solidFill>
                      <a:prstDash val="solid"/>
                      <a:round/>
                      <a:headEnd type="none" w="med" len="med"/>
                      <a:tailEnd type="none" w="med" len="med"/>
                    </a:lnR>
                    <a:lnT w="12700" cap="flat" cmpd="sng" algn="ctr">
                      <a:solidFill>
                        <a:srgbClr val="F4F7FD"/>
                      </a:solidFill>
                      <a:prstDash val="solid"/>
                      <a:round/>
                      <a:headEnd type="none" w="med" len="med"/>
                      <a:tailEnd type="none" w="med" len="med"/>
                    </a:lnT>
                    <a:lnB w="12700" cap="flat" cmpd="sng" algn="ctr">
                      <a:solidFill>
                        <a:srgbClr val="F4F7FD"/>
                      </a:solidFill>
                      <a:prstDash val="solid"/>
                      <a:round/>
                      <a:headEnd type="none" w="med" len="med"/>
                      <a:tailEnd type="none" w="med" len="med"/>
                    </a:lnB>
                    <a:lnTlToBr w="12700" cmpd="sng">
                      <a:noFill/>
                      <a:prstDash val="solid"/>
                    </a:lnTlToBr>
                    <a:lnBlToTr w="12700" cmpd="sng">
                      <a:noFill/>
                      <a:prstDash val="solid"/>
                    </a:lnBlToTr>
                    <a:solidFill>
                      <a:srgbClr val="F4F7FD"/>
                    </a:solidFill>
                  </a:tcPr>
                </a:tc>
                <a:tc>
                  <a:txBody>
                    <a:bodyPr/>
                    <a:lstStyle/>
                    <a:p>
                      <a:pPr algn="ctr" rtl="0" fontAlgn="ctr"/>
                      <a:r>
                        <a:rPr lang="pt-BR" sz="1200" b="0" i="0" u="none" strike="noStrike" dirty="0">
                          <a:solidFill>
                            <a:srgbClr val="000000"/>
                          </a:solidFill>
                          <a:effectLst/>
                          <a:latin typeface="Leelawadee" panose="020B0502040204020203" pitchFamily="34" charset="-34"/>
                          <a:cs typeface="Leelawadee" panose="020B0502040204020203" pitchFamily="34" charset="-34"/>
                        </a:rPr>
                        <a:t>28,30</a:t>
                      </a:r>
                    </a:p>
                  </a:txBody>
                  <a:tcPr marL="7620" marR="7620" marT="7620" marB="0" anchor="ctr">
                    <a:lnL w="12700" cap="flat" cmpd="sng" algn="ctr">
                      <a:solidFill>
                        <a:srgbClr val="F4F7FD"/>
                      </a:solidFill>
                      <a:prstDash val="solid"/>
                      <a:round/>
                      <a:headEnd type="none" w="med" len="med"/>
                      <a:tailEnd type="none" w="med" len="med"/>
                    </a:lnL>
                    <a:lnR w="12700" cap="flat" cmpd="sng" algn="ctr">
                      <a:solidFill>
                        <a:srgbClr val="F4F7FD"/>
                      </a:solidFill>
                      <a:prstDash val="solid"/>
                      <a:round/>
                      <a:headEnd type="none" w="med" len="med"/>
                      <a:tailEnd type="none" w="med" len="med"/>
                    </a:lnR>
                    <a:lnT w="12700" cap="flat" cmpd="sng" algn="ctr">
                      <a:solidFill>
                        <a:srgbClr val="F4F7FD"/>
                      </a:solidFill>
                      <a:prstDash val="solid"/>
                      <a:round/>
                      <a:headEnd type="none" w="med" len="med"/>
                      <a:tailEnd type="none" w="med" len="med"/>
                    </a:lnT>
                    <a:lnB w="12700" cap="flat" cmpd="sng" algn="ctr">
                      <a:solidFill>
                        <a:srgbClr val="F4F7FD"/>
                      </a:solidFill>
                      <a:prstDash val="solid"/>
                      <a:round/>
                      <a:headEnd type="none" w="med" len="med"/>
                      <a:tailEnd type="none" w="med" len="med"/>
                    </a:lnB>
                    <a:lnTlToBr w="12700" cmpd="sng">
                      <a:noFill/>
                      <a:prstDash val="solid"/>
                    </a:lnTlToBr>
                    <a:lnBlToTr w="12700" cmpd="sng">
                      <a:noFill/>
                      <a:prstDash val="solid"/>
                    </a:lnBlToTr>
                    <a:solidFill>
                      <a:srgbClr val="F4F7FD"/>
                    </a:solidFill>
                  </a:tcPr>
                </a:tc>
                <a:tc>
                  <a:txBody>
                    <a:bodyPr/>
                    <a:lstStyle/>
                    <a:p>
                      <a:pPr algn="ctr" rtl="0" fontAlgn="ctr"/>
                      <a:r>
                        <a:rPr lang="pt-BR" sz="1200" b="0" i="0" u="none" strike="noStrike" dirty="0">
                          <a:solidFill>
                            <a:srgbClr val="000000"/>
                          </a:solidFill>
                          <a:effectLst/>
                          <a:latin typeface="Leelawadee" panose="020B0502040204020203" pitchFamily="34" charset="-34"/>
                          <a:cs typeface="Leelawadee" panose="020B0502040204020203" pitchFamily="34" charset="-34"/>
                        </a:rPr>
                        <a:t>28,44</a:t>
                      </a:r>
                    </a:p>
                  </a:txBody>
                  <a:tcPr marL="7620" marR="7620" marT="7620" marB="0" anchor="ctr">
                    <a:lnL w="12700" cap="flat" cmpd="sng" algn="ctr">
                      <a:solidFill>
                        <a:srgbClr val="F4F7FD"/>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4F7FD"/>
                      </a:solidFill>
                      <a:prstDash val="solid"/>
                      <a:round/>
                      <a:headEnd type="none" w="med" len="med"/>
                      <a:tailEnd type="none" w="med" len="med"/>
                    </a:lnT>
                    <a:lnB w="12700" cap="flat" cmpd="sng" algn="ctr">
                      <a:solidFill>
                        <a:srgbClr val="F4F7FD"/>
                      </a:solidFill>
                      <a:prstDash val="solid"/>
                      <a:round/>
                      <a:headEnd type="none" w="med" len="med"/>
                      <a:tailEnd type="none" w="med" len="med"/>
                    </a:lnB>
                    <a:lnTlToBr w="12700" cmpd="sng">
                      <a:noFill/>
                      <a:prstDash val="solid"/>
                    </a:lnTlToBr>
                    <a:lnBlToTr w="12700" cmpd="sng">
                      <a:noFill/>
                      <a:prstDash val="solid"/>
                    </a:lnBlToTr>
                    <a:solidFill>
                      <a:srgbClr val="F4F7FD"/>
                    </a:solidFill>
                  </a:tcPr>
                </a:tc>
                <a:extLst>
                  <a:ext uri="{0D108BD9-81ED-4DB2-BD59-A6C34878D82A}">
                    <a16:rowId xmlns:a16="http://schemas.microsoft.com/office/drawing/2014/main" val="813763958"/>
                  </a:ext>
                </a:extLst>
              </a:tr>
              <a:tr h="324036">
                <a:tc>
                  <a:txBody>
                    <a:bodyPr/>
                    <a:lstStyle/>
                    <a:p>
                      <a:pPr algn="ctr" rtl="0" fontAlgn="ctr"/>
                      <a:r>
                        <a:rPr lang="pt-BR" sz="1200" b="0" i="0" u="none" strike="noStrike">
                          <a:solidFill>
                            <a:srgbClr val="000000"/>
                          </a:solidFill>
                          <a:effectLst/>
                          <a:latin typeface="Leelawadee" panose="020B0502040204020203" pitchFamily="34" charset="-34"/>
                          <a:cs typeface="Leelawadee" panose="020B0502040204020203" pitchFamily="34" charset="-34"/>
                        </a:rPr>
                        <a:t>60</a:t>
                      </a:r>
                    </a:p>
                  </a:txBody>
                  <a:tcPr marL="7620" marR="7620" marT="7620" marB="0" anchor="ctr">
                    <a:lnL w="12700" cap="flat" cmpd="sng" algn="ctr">
                      <a:noFill/>
                      <a:prstDash val="solid"/>
                      <a:round/>
                      <a:headEnd type="none" w="med" len="med"/>
                      <a:tailEnd type="none" w="med" len="med"/>
                    </a:lnL>
                    <a:lnR w="12700" cap="flat" cmpd="sng" algn="ctr">
                      <a:solidFill>
                        <a:srgbClr val="F4F7FD"/>
                      </a:solidFill>
                      <a:prstDash val="solid"/>
                      <a:round/>
                      <a:headEnd type="none" w="med" len="med"/>
                      <a:tailEnd type="none" w="med" len="med"/>
                    </a:lnR>
                    <a:lnT w="12700" cap="flat" cmpd="sng" algn="ctr">
                      <a:solidFill>
                        <a:srgbClr val="F4F7FD"/>
                      </a:solidFill>
                      <a:prstDash val="solid"/>
                      <a:round/>
                      <a:headEnd type="none" w="med" len="med"/>
                      <a:tailEnd type="none" w="med" len="med"/>
                    </a:lnT>
                    <a:lnB w="12700" cap="flat" cmpd="sng" algn="ctr">
                      <a:solidFill>
                        <a:srgbClr val="F4F7F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pt-BR" sz="1200" b="0" i="0" u="none" strike="noStrike" dirty="0">
                          <a:solidFill>
                            <a:srgbClr val="000000"/>
                          </a:solidFill>
                          <a:effectLst/>
                          <a:latin typeface="Leelawadee" panose="020B0502040204020203" pitchFamily="34" charset="-34"/>
                          <a:cs typeface="Leelawadee" panose="020B0502040204020203" pitchFamily="34" charset="-34"/>
                        </a:rPr>
                        <a:t>24,03</a:t>
                      </a:r>
                    </a:p>
                  </a:txBody>
                  <a:tcPr marL="7620" marR="7620" marT="7620" marB="0" anchor="ctr">
                    <a:lnL w="12700" cap="flat" cmpd="sng" algn="ctr">
                      <a:solidFill>
                        <a:srgbClr val="F4F7FD"/>
                      </a:solidFill>
                      <a:prstDash val="solid"/>
                      <a:round/>
                      <a:headEnd type="none" w="med" len="med"/>
                      <a:tailEnd type="none" w="med" len="med"/>
                    </a:lnL>
                    <a:lnR w="12700" cap="flat" cmpd="sng" algn="ctr">
                      <a:solidFill>
                        <a:srgbClr val="F4F7FD"/>
                      </a:solidFill>
                      <a:prstDash val="solid"/>
                      <a:round/>
                      <a:headEnd type="none" w="med" len="med"/>
                      <a:tailEnd type="none" w="med" len="med"/>
                    </a:lnR>
                    <a:lnT w="12700" cap="flat" cmpd="sng" algn="ctr">
                      <a:solidFill>
                        <a:srgbClr val="F4F7FD"/>
                      </a:solidFill>
                      <a:prstDash val="solid"/>
                      <a:round/>
                      <a:headEnd type="none" w="med" len="med"/>
                      <a:tailEnd type="none" w="med" len="med"/>
                    </a:lnT>
                    <a:lnB w="12700" cap="flat" cmpd="sng" algn="ctr">
                      <a:solidFill>
                        <a:srgbClr val="F4F7F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pt-BR" sz="1200" b="0" i="0" u="none" strike="noStrike" dirty="0">
                          <a:solidFill>
                            <a:srgbClr val="000000"/>
                          </a:solidFill>
                          <a:effectLst/>
                          <a:latin typeface="Leelawadee" panose="020B0502040204020203" pitchFamily="34" charset="-34"/>
                          <a:cs typeface="Leelawadee" panose="020B0502040204020203" pitchFamily="34" charset="-34"/>
                        </a:rPr>
                        <a:t>24,15</a:t>
                      </a:r>
                    </a:p>
                  </a:txBody>
                  <a:tcPr marL="7620" marR="7620" marT="7620" marB="0" anchor="ctr">
                    <a:lnL w="12700" cap="flat" cmpd="sng" algn="ctr">
                      <a:solidFill>
                        <a:srgbClr val="F4F7FD"/>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4F7FD"/>
                      </a:solidFill>
                      <a:prstDash val="solid"/>
                      <a:round/>
                      <a:headEnd type="none" w="med" len="med"/>
                      <a:tailEnd type="none" w="med" len="med"/>
                    </a:lnT>
                    <a:lnB w="12700" cap="flat" cmpd="sng" algn="ctr">
                      <a:solidFill>
                        <a:srgbClr val="F4F7FD"/>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8702802"/>
                  </a:ext>
                </a:extLst>
              </a:tr>
              <a:tr h="324036">
                <a:tc>
                  <a:txBody>
                    <a:bodyPr/>
                    <a:lstStyle/>
                    <a:p>
                      <a:pPr algn="ctr" rtl="0" fontAlgn="ctr"/>
                      <a:r>
                        <a:rPr lang="pt-BR" sz="1200" b="0" i="0" u="none" strike="noStrike" dirty="0">
                          <a:solidFill>
                            <a:srgbClr val="000000"/>
                          </a:solidFill>
                          <a:effectLst/>
                          <a:latin typeface="Leelawadee" panose="020B0502040204020203" pitchFamily="34" charset="-34"/>
                          <a:cs typeface="Leelawadee" panose="020B0502040204020203" pitchFamily="34" charset="-34"/>
                        </a:rPr>
                        <a:t>65</a:t>
                      </a:r>
                    </a:p>
                  </a:txBody>
                  <a:tcPr marL="7620" marR="7620" marT="7620" marB="0" anchor="ctr">
                    <a:lnL w="12700" cap="flat" cmpd="sng" algn="ctr">
                      <a:noFill/>
                      <a:prstDash val="solid"/>
                      <a:round/>
                      <a:headEnd type="none" w="med" len="med"/>
                      <a:tailEnd type="none" w="med" len="med"/>
                    </a:lnL>
                    <a:lnR w="12700" cap="flat" cmpd="sng" algn="ctr">
                      <a:solidFill>
                        <a:srgbClr val="F4F7FD"/>
                      </a:solidFill>
                      <a:prstDash val="solid"/>
                      <a:round/>
                      <a:headEnd type="none" w="med" len="med"/>
                      <a:tailEnd type="none" w="med" len="med"/>
                    </a:lnR>
                    <a:lnT w="12700" cap="flat" cmpd="sng" algn="ctr">
                      <a:solidFill>
                        <a:srgbClr val="F4F7FD"/>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4F7FD"/>
                    </a:solidFill>
                  </a:tcPr>
                </a:tc>
                <a:tc>
                  <a:txBody>
                    <a:bodyPr/>
                    <a:lstStyle/>
                    <a:p>
                      <a:pPr algn="ctr" rtl="0" fontAlgn="ctr"/>
                      <a:r>
                        <a:rPr lang="pt-BR" sz="1200" b="0" i="0" u="none" strike="noStrike" dirty="0">
                          <a:solidFill>
                            <a:srgbClr val="000000"/>
                          </a:solidFill>
                          <a:effectLst/>
                          <a:latin typeface="Leelawadee" panose="020B0502040204020203" pitchFamily="34" charset="-34"/>
                          <a:cs typeface="Leelawadee" panose="020B0502040204020203" pitchFamily="34" charset="-34"/>
                        </a:rPr>
                        <a:t>19,96</a:t>
                      </a:r>
                    </a:p>
                  </a:txBody>
                  <a:tcPr marL="7620" marR="7620" marT="7620" marB="0" anchor="ctr">
                    <a:lnL w="12700" cap="flat" cmpd="sng" algn="ctr">
                      <a:solidFill>
                        <a:srgbClr val="F4F7FD"/>
                      </a:solidFill>
                      <a:prstDash val="solid"/>
                      <a:round/>
                      <a:headEnd type="none" w="med" len="med"/>
                      <a:tailEnd type="none" w="med" len="med"/>
                    </a:lnL>
                    <a:lnR w="12700" cap="flat" cmpd="sng" algn="ctr">
                      <a:solidFill>
                        <a:srgbClr val="F4F7FD"/>
                      </a:solidFill>
                      <a:prstDash val="solid"/>
                      <a:round/>
                      <a:headEnd type="none" w="med" len="med"/>
                      <a:tailEnd type="none" w="med" len="med"/>
                    </a:lnR>
                    <a:lnT w="12700" cap="flat" cmpd="sng" algn="ctr">
                      <a:solidFill>
                        <a:srgbClr val="F4F7FD"/>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4F7FD"/>
                    </a:solidFill>
                  </a:tcPr>
                </a:tc>
                <a:tc>
                  <a:txBody>
                    <a:bodyPr/>
                    <a:lstStyle/>
                    <a:p>
                      <a:pPr algn="ctr" rtl="0" fontAlgn="ctr"/>
                      <a:r>
                        <a:rPr lang="pt-BR" sz="1200" b="0" i="0" u="none" strike="noStrike" dirty="0">
                          <a:solidFill>
                            <a:srgbClr val="000000"/>
                          </a:solidFill>
                          <a:effectLst/>
                          <a:latin typeface="Leelawadee" panose="020B0502040204020203" pitchFamily="34" charset="-34"/>
                          <a:cs typeface="Leelawadee" panose="020B0502040204020203" pitchFamily="34" charset="-34"/>
                        </a:rPr>
                        <a:t>20,07</a:t>
                      </a:r>
                    </a:p>
                  </a:txBody>
                  <a:tcPr marL="7620" marR="7620" marT="7620" marB="0" anchor="ctr">
                    <a:lnL w="12700" cap="flat" cmpd="sng" algn="ctr">
                      <a:solidFill>
                        <a:srgbClr val="F4F7FD"/>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4F7FD"/>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4F7FD"/>
                    </a:solidFill>
                  </a:tcPr>
                </a:tc>
                <a:extLst>
                  <a:ext uri="{0D108BD9-81ED-4DB2-BD59-A6C34878D82A}">
                    <a16:rowId xmlns:a16="http://schemas.microsoft.com/office/drawing/2014/main" val="3441340199"/>
                  </a:ext>
                </a:extLst>
              </a:tr>
            </a:tbl>
          </a:graphicData>
        </a:graphic>
      </p:graphicFrame>
      <p:graphicFrame>
        <p:nvGraphicFramePr>
          <p:cNvPr id="23" name="Tabela 22">
            <a:extLst>
              <a:ext uri="{FF2B5EF4-FFF2-40B4-BE49-F238E27FC236}">
                <a16:creationId xmlns:a16="http://schemas.microsoft.com/office/drawing/2014/main" id="{AABF3FBE-AFC0-7943-5E61-C38797C62388}"/>
              </a:ext>
            </a:extLst>
          </p:cNvPr>
          <p:cNvGraphicFramePr>
            <a:graphicFrameLocks noGrp="1"/>
          </p:cNvGraphicFramePr>
          <p:nvPr/>
        </p:nvGraphicFramePr>
        <p:xfrm>
          <a:off x="4337163" y="4004882"/>
          <a:ext cx="3816424" cy="1944216"/>
        </p:xfrm>
        <a:graphic>
          <a:graphicData uri="http://schemas.openxmlformats.org/drawingml/2006/table">
            <a:tbl>
              <a:tblPr/>
              <a:tblGrid>
                <a:gridCol w="1085845">
                  <a:extLst>
                    <a:ext uri="{9D8B030D-6E8A-4147-A177-3AD203B41FA5}">
                      <a16:colId xmlns:a16="http://schemas.microsoft.com/office/drawing/2014/main" val="3846119341"/>
                    </a:ext>
                  </a:extLst>
                </a:gridCol>
                <a:gridCol w="1348770">
                  <a:extLst>
                    <a:ext uri="{9D8B030D-6E8A-4147-A177-3AD203B41FA5}">
                      <a16:colId xmlns:a16="http://schemas.microsoft.com/office/drawing/2014/main" val="2707676518"/>
                    </a:ext>
                  </a:extLst>
                </a:gridCol>
                <a:gridCol w="1381809">
                  <a:extLst>
                    <a:ext uri="{9D8B030D-6E8A-4147-A177-3AD203B41FA5}">
                      <a16:colId xmlns:a16="http://schemas.microsoft.com/office/drawing/2014/main" val="2623075117"/>
                    </a:ext>
                  </a:extLst>
                </a:gridCol>
              </a:tblGrid>
              <a:tr h="324036">
                <a:tc gridSpan="3">
                  <a:txBody>
                    <a:bodyPr/>
                    <a:lstStyle/>
                    <a:p>
                      <a:pPr algn="ctr" fontAlgn="b"/>
                      <a:r>
                        <a:rPr lang="pt-BR" sz="1200" b="1" i="0" u="none" strike="noStrike" dirty="0">
                          <a:solidFill>
                            <a:srgbClr val="000000"/>
                          </a:solidFill>
                          <a:effectLst/>
                          <a:latin typeface="Leelawadee" panose="020B0502040204020203" pitchFamily="34" charset="-34"/>
                          <a:cs typeface="Leelawadee" panose="020B0502040204020203" pitchFamily="34" charset="-34"/>
                        </a:rPr>
                        <a:t>EXPECTATIVA DE VIDA - HOMENS</a:t>
                      </a:r>
                    </a:p>
                  </a:txBody>
                  <a:tcPr marL="7620" marR="7620" marT="7620" marB="0" anchor="ctr">
                    <a:lnL>
                      <a:noFill/>
                    </a:lnL>
                    <a:lnR>
                      <a:noFill/>
                    </a:lnR>
                    <a:lnT>
                      <a:noFill/>
                    </a:lnT>
                    <a:lnB w="12700" cap="flat" cmpd="sng" algn="ctr">
                      <a:noFill/>
                      <a:prstDash val="solid"/>
                      <a:round/>
                      <a:headEnd type="none" w="med" len="med"/>
                      <a:tailEnd type="none" w="med" len="med"/>
                    </a:lnB>
                    <a:solidFill>
                      <a:schemeClr val="bg1"/>
                    </a:solidFill>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2179196250"/>
                  </a:ext>
                </a:extLst>
              </a:tr>
              <a:tr h="324036">
                <a:tc>
                  <a:txBody>
                    <a:bodyPr/>
                    <a:lstStyle/>
                    <a:p>
                      <a:pPr algn="ctr" rtl="0" fontAlgn="ctr"/>
                      <a:r>
                        <a:rPr lang="pt-BR" sz="1200" b="1" i="0" u="none" strike="noStrike" dirty="0">
                          <a:solidFill>
                            <a:srgbClr val="000000"/>
                          </a:solidFill>
                          <a:effectLst/>
                          <a:latin typeface="Leelawadee" panose="020B0502040204020203" pitchFamily="34" charset="-34"/>
                          <a:cs typeface="Leelawadee" panose="020B0502040204020203" pitchFamily="34" charset="-34"/>
                        </a:rPr>
                        <a:t>IDADE</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0C0C0"/>
                    </a:solidFill>
                  </a:tcPr>
                </a:tc>
                <a:tc>
                  <a:txBody>
                    <a:bodyPr/>
                    <a:lstStyle/>
                    <a:p>
                      <a:pPr algn="ctr" rtl="0" fontAlgn="ctr"/>
                      <a:r>
                        <a:rPr lang="pt-BR" sz="1200" b="1" i="0" u="none" strike="noStrike" dirty="0">
                          <a:solidFill>
                            <a:schemeClr val="bg1"/>
                          </a:solidFill>
                          <a:effectLst/>
                          <a:latin typeface="Leelawadee" panose="020B0502040204020203" pitchFamily="34" charset="-34"/>
                          <a:cs typeface="Leelawadee" panose="020B0502040204020203" pitchFamily="34" charset="-34"/>
                        </a:rPr>
                        <a:t>IBGE-2023</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E2761"/>
                    </a:solidFill>
                  </a:tcPr>
                </a:tc>
                <a:tc>
                  <a:txBody>
                    <a:bodyPr/>
                    <a:lstStyle/>
                    <a:p>
                      <a:pPr algn="ctr" rtl="0" fontAlgn="ctr"/>
                      <a:r>
                        <a:rPr lang="pt-BR" sz="1200" b="1" i="0" u="none" strike="noStrike" dirty="0">
                          <a:solidFill>
                            <a:schemeClr val="bg1"/>
                          </a:solidFill>
                          <a:effectLst/>
                          <a:latin typeface="Leelawadee" panose="020B0502040204020203" pitchFamily="34" charset="-34"/>
                          <a:cs typeface="Leelawadee" panose="020B0502040204020203" pitchFamily="34" charset="-34"/>
                        </a:rPr>
                        <a:t>IBGE-2024</a:t>
                      </a:r>
                    </a:p>
                  </a:txBody>
                  <a:tcPr marL="7620" marR="7620" marT="76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63381"/>
                    </a:solidFill>
                  </a:tcPr>
                </a:tc>
                <a:extLst>
                  <a:ext uri="{0D108BD9-81ED-4DB2-BD59-A6C34878D82A}">
                    <a16:rowId xmlns:a16="http://schemas.microsoft.com/office/drawing/2014/main" val="2435920529"/>
                  </a:ext>
                </a:extLst>
              </a:tr>
              <a:tr h="324036">
                <a:tc>
                  <a:txBody>
                    <a:bodyPr/>
                    <a:lstStyle/>
                    <a:p>
                      <a:pPr algn="ctr" rtl="0" fontAlgn="ctr"/>
                      <a:r>
                        <a:rPr lang="pt-BR" sz="1200" b="0" i="0" u="none" strike="noStrike" dirty="0">
                          <a:solidFill>
                            <a:srgbClr val="000000"/>
                          </a:solidFill>
                          <a:effectLst/>
                          <a:latin typeface="Leelawadee" panose="020B0502040204020203" pitchFamily="34" charset="-34"/>
                          <a:cs typeface="Leelawadee" panose="020B0502040204020203" pitchFamily="34" charset="-34"/>
                        </a:rPr>
                        <a:t>50</a:t>
                      </a:r>
                    </a:p>
                  </a:txBody>
                  <a:tcPr marL="7620" marR="7620" marT="7620" marB="0" anchor="ctr">
                    <a:lnL w="12700" cap="flat" cmpd="sng" algn="ctr">
                      <a:noFill/>
                      <a:prstDash val="solid"/>
                      <a:round/>
                      <a:headEnd type="none" w="med" len="med"/>
                      <a:tailEnd type="none" w="med" len="med"/>
                    </a:lnL>
                    <a:lnR w="12700" cap="flat" cmpd="sng" algn="ctr">
                      <a:solidFill>
                        <a:srgbClr val="F4F7FD"/>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4F7F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pt-BR" sz="1200" b="0" i="0" u="none" strike="noStrike" kern="1200" dirty="0">
                          <a:solidFill>
                            <a:srgbClr val="000000"/>
                          </a:solidFill>
                          <a:effectLst/>
                          <a:latin typeface="Leelawadee" panose="020B0502040204020203" pitchFamily="34" charset="-34"/>
                          <a:ea typeface="+mn-ea"/>
                          <a:cs typeface="Leelawadee" panose="020B0502040204020203" pitchFamily="34" charset="-34"/>
                        </a:rPr>
                        <a:t>28,62</a:t>
                      </a:r>
                    </a:p>
                  </a:txBody>
                  <a:tcPr marL="7620" marR="7620" marT="7620" marB="0" anchor="ctr">
                    <a:lnL w="12700" cap="flat" cmpd="sng" algn="ctr">
                      <a:solidFill>
                        <a:srgbClr val="F4F7FD"/>
                      </a:solidFill>
                      <a:prstDash val="solid"/>
                      <a:round/>
                      <a:headEnd type="none" w="med" len="med"/>
                      <a:tailEnd type="none" w="med" len="med"/>
                    </a:lnL>
                    <a:lnR w="12700" cap="flat" cmpd="sng" algn="ctr">
                      <a:solidFill>
                        <a:srgbClr val="F4F7FD"/>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4F7F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pt-BR" sz="1200" b="0" i="0" u="none" strike="noStrike" kern="1200" dirty="0">
                          <a:solidFill>
                            <a:srgbClr val="000000"/>
                          </a:solidFill>
                          <a:effectLst/>
                          <a:latin typeface="Leelawadee" panose="020B0502040204020203" pitchFamily="34" charset="-34"/>
                          <a:ea typeface="+mn-ea"/>
                          <a:cs typeface="Leelawadee" panose="020B0502040204020203" pitchFamily="34" charset="-34"/>
                        </a:rPr>
                        <a:t>28,71</a:t>
                      </a:r>
                    </a:p>
                  </a:txBody>
                  <a:tcPr marL="7620" marR="7620" marT="7620" marB="0" anchor="ctr">
                    <a:lnL w="12700" cap="flat" cmpd="sng" algn="ctr">
                      <a:solidFill>
                        <a:srgbClr val="F4F7FD"/>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4F7FD"/>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12852549"/>
                  </a:ext>
                </a:extLst>
              </a:tr>
              <a:tr h="324036">
                <a:tc>
                  <a:txBody>
                    <a:bodyPr/>
                    <a:lstStyle/>
                    <a:p>
                      <a:pPr algn="ctr" rtl="0" fontAlgn="ctr"/>
                      <a:r>
                        <a:rPr lang="pt-BR" sz="1200" b="0" i="0" u="none" strike="noStrike" dirty="0">
                          <a:solidFill>
                            <a:srgbClr val="000000"/>
                          </a:solidFill>
                          <a:effectLst/>
                          <a:latin typeface="Leelawadee" panose="020B0502040204020203" pitchFamily="34" charset="-34"/>
                          <a:cs typeface="Leelawadee" panose="020B0502040204020203" pitchFamily="34" charset="-34"/>
                        </a:rPr>
                        <a:t>55</a:t>
                      </a:r>
                    </a:p>
                  </a:txBody>
                  <a:tcPr marL="7620" marR="7620" marT="7620" marB="0" anchor="ctr">
                    <a:lnL w="12700" cap="flat" cmpd="sng" algn="ctr">
                      <a:noFill/>
                      <a:prstDash val="solid"/>
                      <a:round/>
                      <a:headEnd type="none" w="med" len="med"/>
                      <a:tailEnd type="none" w="med" len="med"/>
                    </a:lnL>
                    <a:lnR w="12700" cap="flat" cmpd="sng" algn="ctr">
                      <a:solidFill>
                        <a:srgbClr val="F4F7FD"/>
                      </a:solidFill>
                      <a:prstDash val="solid"/>
                      <a:round/>
                      <a:headEnd type="none" w="med" len="med"/>
                      <a:tailEnd type="none" w="med" len="med"/>
                    </a:lnR>
                    <a:lnT w="12700" cap="flat" cmpd="sng" algn="ctr">
                      <a:solidFill>
                        <a:srgbClr val="F4F7FD"/>
                      </a:solidFill>
                      <a:prstDash val="solid"/>
                      <a:round/>
                      <a:headEnd type="none" w="med" len="med"/>
                      <a:tailEnd type="none" w="med" len="med"/>
                    </a:lnT>
                    <a:lnB w="12700" cap="flat" cmpd="sng" algn="ctr">
                      <a:solidFill>
                        <a:srgbClr val="F4F7FD"/>
                      </a:solidFill>
                      <a:prstDash val="solid"/>
                      <a:round/>
                      <a:headEnd type="none" w="med" len="med"/>
                      <a:tailEnd type="none" w="med" len="med"/>
                    </a:lnB>
                    <a:lnTlToBr w="12700" cmpd="sng">
                      <a:noFill/>
                      <a:prstDash val="solid"/>
                    </a:lnTlToBr>
                    <a:lnBlToTr w="12700" cmpd="sng">
                      <a:noFill/>
                      <a:prstDash val="solid"/>
                    </a:lnBlToTr>
                    <a:solidFill>
                      <a:srgbClr val="F4F7FD"/>
                    </a:solidFill>
                  </a:tcPr>
                </a:tc>
                <a:tc>
                  <a:txBody>
                    <a:bodyPr/>
                    <a:lstStyle/>
                    <a:p>
                      <a:pPr algn="ctr" rtl="0" fontAlgn="ctr"/>
                      <a:r>
                        <a:rPr lang="pt-BR" sz="1200" b="0" i="0" u="none" strike="noStrike" kern="1200" dirty="0">
                          <a:solidFill>
                            <a:srgbClr val="000000"/>
                          </a:solidFill>
                          <a:effectLst/>
                          <a:latin typeface="Leelawadee" panose="020B0502040204020203" pitchFamily="34" charset="-34"/>
                          <a:ea typeface="+mn-ea"/>
                          <a:cs typeface="Leelawadee" panose="020B0502040204020203" pitchFamily="34" charset="-34"/>
                        </a:rPr>
                        <a:t>24,56</a:t>
                      </a:r>
                    </a:p>
                  </a:txBody>
                  <a:tcPr marL="7620" marR="7620" marT="7620" marB="0" anchor="ctr">
                    <a:lnL w="12700" cap="flat" cmpd="sng" algn="ctr">
                      <a:solidFill>
                        <a:srgbClr val="F4F7FD"/>
                      </a:solidFill>
                      <a:prstDash val="solid"/>
                      <a:round/>
                      <a:headEnd type="none" w="med" len="med"/>
                      <a:tailEnd type="none" w="med" len="med"/>
                    </a:lnL>
                    <a:lnR w="12700" cap="flat" cmpd="sng" algn="ctr">
                      <a:solidFill>
                        <a:srgbClr val="F4F7FD"/>
                      </a:solidFill>
                      <a:prstDash val="solid"/>
                      <a:round/>
                      <a:headEnd type="none" w="med" len="med"/>
                      <a:tailEnd type="none" w="med" len="med"/>
                    </a:lnR>
                    <a:lnT w="12700" cap="flat" cmpd="sng" algn="ctr">
                      <a:solidFill>
                        <a:srgbClr val="F4F7FD"/>
                      </a:solidFill>
                      <a:prstDash val="solid"/>
                      <a:round/>
                      <a:headEnd type="none" w="med" len="med"/>
                      <a:tailEnd type="none" w="med" len="med"/>
                    </a:lnT>
                    <a:lnB w="12700" cap="flat" cmpd="sng" algn="ctr">
                      <a:solidFill>
                        <a:srgbClr val="F4F7FD"/>
                      </a:solidFill>
                      <a:prstDash val="solid"/>
                      <a:round/>
                      <a:headEnd type="none" w="med" len="med"/>
                      <a:tailEnd type="none" w="med" len="med"/>
                    </a:lnB>
                    <a:lnTlToBr w="12700" cmpd="sng">
                      <a:noFill/>
                      <a:prstDash val="solid"/>
                    </a:lnTlToBr>
                    <a:lnBlToTr w="12700" cmpd="sng">
                      <a:noFill/>
                      <a:prstDash val="solid"/>
                    </a:lnBlToTr>
                    <a:solidFill>
                      <a:srgbClr val="F4F7FD"/>
                    </a:solidFill>
                  </a:tcPr>
                </a:tc>
                <a:tc>
                  <a:txBody>
                    <a:bodyPr/>
                    <a:lstStyle/>
                    <a:p>
                      <a:pPr algn="ctr" rtl="0" fontAlgn="ctr"/>
                      <a:r>
                        <a:rPr lang="pt-BR" sz="1200" b="0" i="0" u="none" strike="noStrike" kern="1200" dirty="0">
                          <a:solidFill>
                            <a:srgbClr val="000000"/>
                          </a:solidFill>
                          <a:effectLst/>
                          <a:latin typeface="Leelawadee" panose="020B0502040204020203" pitchFamily="34" charset="-34"/>
                          <a:ea typeface="+mn-ea"/>
                          <a:cs typeface="Leelawadee" panose="020B0502040204020203" pitchFamily="34" charset="-34"/>
                        </a:rPr>
                        <a:t>24,65</a:t>
                      </a:r>
                    </a:p>
                  </a:txBody>
                  <a:tcPr marL="7620" marR="7620" marT="7620" marB="0" anchor="ctr">
                    <a:lnL w="12700" cap="flat" cmpd="sng" algn="ctr">
                      <a:solidFill>
                        <a:srgbClr val="F4F7FD"/>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4F7FD"/>
                      </a:solidFill>
                      <a:prstDash val="solid"/>
                      <a:round/>
                      <a:headEnd type="none" w="med" len="med"/>
                      <a:tailEnd type="none" w="med" len="med"/>
                    </a:lnT>
                    <a:lnB w="12700" cap="flat" cmpd="sng" algn="ctr">
                      <a:solidFill>
                        <a:srgbClr val="F4F7FD"/>
                      </a:solidFill>
                      <a:prstDash val="solid"/>
                      <a:round/>
                      <a:headEnd type="none" w="med" len="med"/>
                      <a:tailEnd type="none" w="med" len="med"/>
                    </a:lnB>
                    <a:lnTlToBr w="12700" cmpd="sng">
                      <a:noFill/>
                      <a:prstDash val="solid"/>
                    </a:lnTlToBr>
                    <a:lnBlToTr w="12700" cmpd="sng">
                      <a:noFill/>
                      <a:prstDash val="solid"/>
                    </a:lnBlToTr>
                    <a:solidFill>
                      <a:srgbClr val="F4F7FD"/>
                    </a:solidFill>
                  </a:tcPr>
                </a:tc>
                <a:extLst>
                  <a:ext uri="{0D108BD9-81ED-4DB2-BD59-A6C34878D82A}">
                    <a16:rowId xmlns:a16="http://schemas.microsoft.com/office/drawing/2014/main" val="813763958"/>
                  </a:ext>
                </a:extLst>
              </a:tr>
              <a:tr h="324036">
                <a:tc>
                  <a:txBody>
                    <a:bodyPr/>
                    <a:lstStyle/>
                    <a:p>
                      <a:pPr algn="ctr" rtl="0" fontAlgn="ctr"/>
                      <a:r>
                        <a:rPr lang="pt-BR" sz="1200" b="0" i="0" u="none" strike="noStrike">
                          <a:solidFill>
                            <a:srgbClr val="000000"/>
                          </a:solidFill>
                          <a:effectLst/>
                          <a:latin typeface="Leelawadee" panose="020B0502040204020203" pitchFamily="34" charset="-34"/>
                          <a:cs typeface="Leelawadee" panose="020B0502040204020203" pitchFamily="34" charset="-34"/>
                        </a:rPr>
                        <a:t>60</a:t>
                      </a:r>
                    </a:p>
                  </a:txBody>
                  <a:tcPr marL="7620" marR="7620" marT="7620" marB="0" anchor="ctr">
                    <a:lnL w="12700" cap="flat" cmpd="sng" algn="ctr">
                      <a:noFill/>
                      <a:prstDash val="solid"/>
                      <a:round/>
                      <a:headEnd type="none" w="med" len="med"/>
                      <a:tailEnd type="none" w="med" len="med"/>
                    </a:lnL>
                    <a:lnR w="12700" cap="flat" cmpd="sng" algn="ctr">
                      <a:solidFill>
                        <a:srgbClr val="F4F7FD"/>
                      </a:solidFill>
                      <a:prstDash val="solid"/>
                      <a:round/>
                      <a:headEnd type="none" w="med" len="med"/>
                      <a:tailEnd type="none" w="med" len="med"/>
                    </a:lnR>
                    <a:lnT w="12700" cap="flat" cmpd="sng" algn="ctr">
                      <a:solidFill>
                        <a:srgbClr val="F4F7FD"/>
                      </a:solidFill>
                      <a:prstDash val="solid"/>
                      <a:round/>
                      <a:headEnd type="none" w="med" len="med"/>
                      <a:tailEnd type="none" w="med" len="med"/>
                    </a:lnT>
                    <a:lnB w="12700" cap="flat" cmpd="sng" algn="ctr">
                      <a:solidFill>
                        <a:srgbClr val="F4F7F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pt-BR" sz="1200" b="0" i="0" u="none" strike="noStrike" kern="1200" dirty="0">
                          <a:solidFill>
                            <a:srgbClr val="000000"/>
                          </a:solidFill>
                          <a:effectLst/>
                          <a:latin typeface="Leelawadee" panose="020B0502040204020203" pitchFamily="34" charset="-34"/>
                          <a:ea typeface="+mn-ea"/>
                          <a:cs typeface="Leelawadee" panose="020B0502040204020203" pitchFamily="34" charset="-34"/>
                        </a:rPr>
                        <a:t>20,73</a:t>
                      </a:r>
                    </a:p>
                  </a:txBody>
                  <a:tcPr marL="7620" marR="7620" marT="7620" marB="0" anchor="ctr">
                    <a:lnL w="12700" cap="flat" cmpd="sng" algn="ctr">
                      <a:solidFill>
                        <a:srgbClr val="F4F7FD"/>
                      </a:solidFill>
                      <a:prstDash val="solid"/>
                      <a:round/>
                      <a:headEnd type="none" w="med" len="med"/>
                      <a:tailEnd type="none" w="med" len="med"/>
                    </a:lnL>
                    <a:lnR w="12700" cap="flat" cmpd="sng" algn="ctr">
                      <a:solidFill>
                        <a:srgbClr val="F4F7FD"/>
                      </a:solidFill>
                      <a:prstDash val="solid"/>
                      <a:round/>
                      <a:headEnd type="none" w="med" len="med"/>
                      <a:tailEnd type="none" w="med" len="med"/>
                    </a:lnR>
                    <a:lnT w="12700" cap="flat" cmpd="sng" algn="ctr">
                      <a:solidFill>
                        <a:srgbClr val="F4F7FD"/>
                      </a:solidFill>
                      <a:prstDash val="solid"/>
                      <a:round/>
                      <a:headEnd type="none" w="med" len="med"/>
                      <a:tailEnd type="none" w="med" len="med"/>
                    </a:lnT>
                    <a:lnB w="12700" cap="flat" cmpd="sng" algn="ctr">
                      <a:solidFill>
                        <a:srgbClr val="F4F7FD"/>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pt-BR" sz="1200" b="0" i="0" u="none" strike="noStrike" kern="1200" dirty="0">
                          <a:solidFill>
                            <a:srgbClr val="000000"/>
                          </a:solidFill>
                          <a:effectLst/>
                          <a:latin typeface="Leelawadee" panose="020B0502040204020203" pitchFamily="34" charset="-34"/>
                          <a:ea typeface="+mn-ea"/>
                          <a:cs typeface="Leelawadee" panose="020B0502040204020203" pitchFamily="34" charset="-34"/>
                        </a:rPr>
                        <a:t>20,80</a:t>
                      </a:r>
                    </a:p>
                  </a:txBody>
                  <a:tcPr marL="7620" marR="7620" marT="7620" marB="0" anchor="ctr">
                    <a:lnL w="12700" cap="flat" cmpd="sng" algn="ctr">
                      <a:solidFill>
                        <a:srgbClr val="F4F7FD"/>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4F7FD"/>
                      </a:solidFill>
                      <a:prstDash val="solid"/>
                      <a:round/>
                      <a:headEnd type="none" w="med" len="med"/>
                      <a:tailEnd type="none" w="med" len="med"/>
                    </a:lnT>
                    <a:lnB w="12700" cap="flat" cmpd="sng" algn="ctr">
                      <a:solidFill>
                        <a:srgbClr val="F4F7FD"/>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8702802"/>
                  </a:ext>
                </a:extLst>
              </a:tr>
              <a:tr h="324036">
                <a:tc>
                  <a:txBody>
                    <a:bodyPr/>
                    <a:lstStyle/>
                    <a:p>
                      <a:pPr algn="ctr" rtl="0" fontAlgn="ctr"/>
                      <a:r>
                        <a:rPr lang="pt-BR" sz="1200" b="0" i="0" u="none" strike="noStrike" dirty="0">
                          <a:solidFill>
                            <a:srgbClr val="000000"/>
                          </a:solidFill>
                          <a:effectLst/>
                          <a:latin typeface="Leelawadee" panose="020B0502040204020203" pitchFamily="34" charset="-34"/>
                          <a:cs typeface="Leelawadee" panose="020B0502040204020203" pitchFamily="34" charset="-34"/>
                        </a:rPr>
                        <a:t>65</a:t>
                      </a:r>
                    </a:p>
                  </a:txBody>
                  <a:tcPr marL="7620" marR="7620" marT="7620" marB="0" anchor="ctr">
                    <a:lnL w="12700" cap="flat" cmpd="sng" algn="ctr">
                      <a:noFill/>
                      <a:prstDash val="solid"/>
                      <a:round/>
                      <a:headEnd type="none" w="med" len="med"/>
                      <a:tailEnd type="none" w="med" len="med"/>
                    </a:lnL>
                    <a:lnR w="12700" cap="flat" cmpd="sng" algn="ctr">
                      <a:solidFill>
                        <a:srgbClr val="F4F7FD"/>
                      </a:solidFill>
                      <a:prstDash val="solid"/>
                      <a:round/>
                      <a:headEnd type="none" w="med" len="med"/>
                      <a:tailEnd type="none" w="med" len="med"/>
                    </a:lnR>
                    <a:lnT w="12700" cap="flat" cmpd="sng" algn="ctr">
                      <a:solidFill>
                        <a:srgbClr val="F4F7FD"/>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4F7FD"/>
                    </a:solidFill>
                  </a:tcPr>
                </a:tc>
                <a:tc>
                  <a:txBody>
                    <a:bodyPr/>
                    <a:lstStyle/>
                    <a:p>
                      <a:pPr algn="ctr" rtl="0" fontAlgn="ctr"/>
                      <a:r>
                        <a:rPr lang="pt-BR" sz="1200" b="0" i="0" u="none" strike="noStrike" kern="1200" dirty="0">
                          <a:solidFill>
                            <a:srgbClr val="000000"/>
                          </a:solidFill>
                          <a:effectLst/>
                          <a:latin typeface="Leelawadee" panose="020B0502040204020203" pitchFamily="34" charset="-34"/>
                          <a:ea typeface="+mn-ea"/>
                          <a:cs typeface="Leelawadee" panose="020B0502040204020203" pitchFamily="34" charset="-34"/>
                        </a:rPr>
                        <a:t>17,16</a:t>
                      </a:r>
                    </a:p>
                  </a:txBody>
                  <a:tcPr marL="7620" marR="7620" marT="7620" marB="0" anchor="ctr">
                    <a:lnL w="12700" cap="flat" cmpd="sng" algn="ctr">
                      <a:solidFill>
                        <a:srgbClr val="F4F7FD"/>
                      </a:solidFill>
                      <a:prstDash val="solid"/>
                      <a:round/>
                      <a:headEnd type="none" w="med" len="med"/>
                      <a:tailEnd type="none" w="med" len="med"/>
                    </a:lnL>
                    <a:lnR w="12700" cap="flat" cmpd="sng" algn="ctr">
                      <a:solidFill>
                        <a:srgbClr val="F4F7FD"/>
                      </a:solidFill>
                      <a:prstDash val="solid"/>
                      <a:round/>
                      <a:headEnd type="none" w="med" len="med"/>
                      <a:tailEnd type="none" w="med" len="med"/>
                    </a:lnR>
                    <a:lnT w="12700" cap="flat" cmpd="sng" algn="ctr">
                      <a:solidFill>
                        <a:srgbClr val="F4F7FD"/>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4F7FD"/>
                    </a:solidFill>
                  </a:tcPr>
                </a:tc>
                <a:tc>
                  <a:txBody>
                    <a:bodyPr/>
                    <a:lstStyle/>
                    <a:p>
                      <a:pPr algn="ctr" rtl="0" fontAlgn="ctr"/>
                      <a:r>
                        <a:rPr lang="pt-BR" sz="1200" b="0" i="0" u="none" strike="noStrike" kern="1200" dirty="0">
                          <a:solidFill>
                            <a:srgbClr val="000000"/>
                          </a:solidFill>
                          <a:effectLst/>
                          <a:latin typeface="Leelawadee" panose="020B0502040204020203" pitchFamily="34" charset="-34"/>
                          <a:ea typeface="+mn-ea"/>
                          <a:cs typeface="Leelawadee" panose="020B0502040204020203" pitchFamily="34" charset="-34"/>
                        </a:rPr>
                        <a:t>17,21</a:t>
                      </a:r>
                    </a:p>
                  </a:txBody>
                  <a:tcPr marL="7620" marR="7620" marT="7620" marB="0" anchor="ctr">
                    <a:lnL w="12700" cap="flat" cmpd="sng" algn="ctr">
                      <a:solidFill>
                        <a:srgbClr val="F4F7FD"/>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4F7FD"/>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4F7FD"/>
                    </a:solidFill>
                  </a:tcPr>
                </a:tc>
                <a:extLst>
                  <a:ext uri="{0D108BD9-81ED-4DB2-BD59-A6C34878D82A}">
                    <a16:rowId xmlns:a16="http://schemas.microsoft.com/office/drawing/2014/main" val="3441340199"/>
                  </a:ext>
                </a:extLst>
              </a:tr>
            </a:tbl>
          </a:graphicData>
        </a:graphic>
      </p:graphicFrame>
      <p:grpSp>
        <p:nvGrpSpPr>
          <p:cNvPr id="31" name="Agrupar 30">
            <a:extLst>
              <a:ext uri="{FF2B5EF4-FFF2-40B4-BE49-F238E27FC236}">
                <a16:creationId xmlns:a16="http://schemas.microsoft.com/office/drawing/2014/main" id="{5B6F22CB-B592-80A8-6B78-F05B9B64D217}"/>
              </a:ext>
            </a:extLst>
          </p:cNvPr>
          <p:cNvGrpSpPr/>
          <p:nvPr/>
        </p:nvGrpSpPr>
        <p:grpSpPr>
          <a:xfrm>
            <a:off x="8499979" y="4039866"/>
            <a:ext cx="3429000" cy="1981052"/>
            <a:chOff x="8393447" y="2910544"/>
            <a:chExt cx="3429000" cy="1981052"/>
          </a:xfrm>
        </p:grpSpPr>
        <p:sp>
          <p:nvSpPr>
            <p:cNvPr id="26" name="entenda_fundo_83">
              <a:extLst>
                <a:ext uri="{FF2B5EF4-FFF2-40B4-BE49-F238E27FC236}">
                  <a16:creationId xmlns:a16="http://schemas.microsoft.com/office/drawing/2014/main" id="{5D46B9DB-B628-27BE-77AE-FA6F177FAD0A}"/>
                </a:ext>
              </a:extLst>
            </p:cNvPr>
            <p:cNvSpPr/>
            <p:nvPr/>
          </p:nvSpPr>
          <p:spPr>
            <a:xfrm>
              <a:off x="8393447" y="2910544"/>
              <a:ext cx="3429000" cy="1981052"/>
            </a:xfrm>
            <a:prstGeom prst="roundRect">
              <a:avLst>
                <a:gd name="adj" fmla="val 3429"/>
              </a:avLst>
            </a:prstGeom>
            <a:solidFill>
              <a:srgbClr val="EAF1FD"/>
            </a:solidFill>
            <a:ln w="12700">
              <a:solidFill>
                <a:srgbClr val="EAF1FD"/>
              </a:solidFill>
              <a:prstDash val="solid"/>
            </a:ln>
          </p:spPr>
          <p:txBody>
            <a:bodyPr/>
            <a:lstStyle/>
            <a:p>
              <a:endParaRPr lang="pt-BR"/>
            </a:p>
          </p:txBody>
        </p:sp>
        <p:pic>
          <p:nvPicPr>
            <p:cNvPr id="28" name="entenda_icone_84" descr="preencoded.png">
              <a:extLst>
                <a:ext uri="{FF2B5EF4-FFF2-40B4-BE49-F238E27FC236}">
                  <a16:creationId xmlns:a16="http://schemas.microsoft.com/office/drawing/2014/main" id="{0601BA25-F8F9-7459-ECC1-7E39009B0262}"/>
                </a:ext>
              </a:extLst>
            </p:cNvPr>
            <p:cNvPicPr>
              <a:picLocks noChangeAspect="1"/>
            </p:cNvPicPr>
            <p:nvPr/>
          </p:nvPicPr>
          <p:blipFill>
            <a:blip r:embed="rId4"/>
            <a:stretch>
              <a:fillRect/>
            </a:stretch>
          </p:blipFill>
          <p:spPr>
            <a:xfrm>
              <a:off x="8431547" y="3111712"/>
              <a:ext cx="329184" cy="329184"/>
            </a:xfrm>
            <a:prstGeom prst="rect">
              <a:avLst/>
            </a:prstGeom>
          </p:spPr>
        </p:pic>
        <p:sp>
          <p:nvSpPr>
            <p:cNvPr id="30" name="entenda_texto_85">
              <a:extLst>
                <a:ext uri="{FF2B5EF4-FFF2-40B4-BE49-F238E27FC236}">
                  <a16:creationId xmlns:a16="http://schemas.microsoft.com/office/drawing/2014/main" id="{10317270-0CEB-36B6-6425-838A4C356343}"/>
                </a:ext>
              </a:extLst>
            </p:cNvPr>
            <p:cNvSpPr txBox="1"/>
            <p:nvPr/>
          </p:nvSpPr>
          <p:spPr>
            <a:xfrm>
              <a:off x="8798831" y="3047704"/>
              <a:ext cx="3023616" cy="1843892"/>
            </a:xfrm>
            <a:prstGeom prst="rect">
              <a:avLst/>
            </a:prstGeom>
            <a:noFill/>
            <a:ln/>
          </p:spPr>
          <p:txBody>
            <a:bodyPr wrap="square" lIns="0" tIns="0" rIns="0" bIns="0" rtlCol="0" anchor="t"/>
            <a:lstStyle/>
            <a:p>
              <a:pPr marL="0" indent="0">
                <a:buNone/>
              </a:pPr>
              <a:r>
                <a:rPr lang="en-US" b="1" dirty="0">
                  <a:solidFill>
                    <a:schemeClr val="accent1"/>
                  </a:solidFill>
                </a:rPr>
                <a:t>Por que isso importa?</a:t>
              </a:r>
              <a:endParaRPr lang="en-US" dirty="0"/>
            </a:p>
            <a:p>
              <a:pPr marL="0" indent="0">
                <a:spcAft>
                  <a:spcPts val="400"/>
                </a:spcAft>
                <a:buNone/>
              </a:pPr>
              <a:r>
                <a:rPr lang="en-US" sz="1600" dirty="0">
                  <a:solidFill>
                    <a:schemeClr val="tx1"/>
                  </a:solidFill>
                </a:rPr>
                <a:t>Quanto maior a expectativa de vida, por mais tempo a aposentadoria ou pensão é paga.</a:t>
              </a:r>
              <a:endParaRPr lang="en-US" dirty="0"/>
            </a:p>
            <a:p>
              <a:pPr marL="0" indent="0">
                <a:spcAft>
                  <a:spcPts val="400"/>
                </a:spcAft>
                <a:buNone/>
              </a:pPr>
              <a:r>
                <a:rPr lang="en-US" sz="1600" b="1" dirty="0">
                  <a:solidFill>
                    <a:schemeClr val="tx1"/>
                  </a:solidFill>
                </a:rPr>
                <a:t>Mais tempo de pagamento = compromisso maior para o instituto.</a:t>
              </a:r>
              <a:endParaRPr lang="en-US"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hasCustomPrompt="1"/>
          </p:nvPr>
        </p:nvSpPr>
        <p:spPr>
          <a:xfrm>
            <a:off x="579120" y="296387"/>
            <a:ext cx="8777288" cy="731837"/>
          </a:xfrm>
          <a:prstGeom prst="rect">
            <a:avLst/>
          </a:prstGeom>
          <a:noFill/>
          <a:ln/>
        </p:spPr>
        <p:txBody>
          <a:bodyPr wrap="square" lIns="0" tIns="0" rIns="0" bIns="0" rtlCol="0" anchor="ctr"/>
          <a:lstStyle/>
          <a:p>
            <a:pPr marL="0" indent="0" algn="l">
              <a:buNone/>
            </a:pPr>
            <a:r>
              <a:rPr lang="en-US" sz="3000" b="1" dirty="0">
                <a:solidFill>
                  <a:schemeClr val="tx2"/>
                </a:solidFill>
              </a:rPr>
              <a:t>Estatísticas dos participantes</a:t>
            </a:r>
            <a:endParaRPr lang="en-US" sz="3000" dirty="0"/>
          </a:p>
        </p:txBody>
      </p:sp>
      <p:sp>
        <p:nvSpPr>
          <p:cNvPr id="3" name="etapa_fundo_86"/>
          <p:cNvSpPr/>
          <p:nvPr/>
        </p:nvSpPr>
        <p:spPr>
          <a:xfrm>
            <a:off x="9464040" y="438912"/>
            <a:ext cx="2194560" cy="457200"/>
          </a:xfrm>
          <a:prstGeom prst="roundRect">
            <a:avLst>
              <a:gd name="adj" fmla="val 50000"/>
            </a:avLst>
          </a:prstGeom>
          <a:solidFill>
            <a:schemeClr val="bg2"/>
          </a:solidFill>
          <a:ln w="12700">
            <a:solidFill>
              <a:schemeClr val="bg2"/>
            </a:solidFill>
            <a:prstDash val="solid"/>
          </a:ln>
        </p:spPr>
        <p:txBody>
          <a:bodyPr/>
          <a:lstStyle/>
          <a:p>
            <a:endParaRPr lang="pt-BR"/>
          </a:p>
        </p:txBody>
      </p:sp>
      <p:sp>
        <p:nvSpPr>
          <p:cNvPr id="4" name="etapa_num_fundo_87"/>
          <p:cNvSpPr/>
          <p:nvPr/>
        </p:nvSpPr>
        <p:spPr>
          <a:xfrm>
            <a:off x="9528048" y="484632"/>
            <a:ext cx="365760" cy="365760"/>
          </a:xfrm>
          <a:prstGeom prst="ellipse">
            <a:avLst/>
          </a:prstGeom>
          <a:solidFill>
            <a:schemeClr val="accent1"/>
          </a:solidFill>
          <a:ln w="12700">
            <a:solidFill>
              <a:schemeClr val="accent1"/>
            </a:solidFill>
            <a:prstDash val="solid"/>
          </a:ln>
        </p:spPr>
        <p:txBody>
          <a:bodyPr/>
          <a:lstStyle/>
          <a:p>
            <a:endParaRPr lang="pt-BR"/>
          </a:p>
        </p:txBody>
      </p:sp>
      <p:sp>
        <p:nvSpPr>
          <p:cNvPr id="5" name="etapa_num_88"/>
          <p:cNvSpPr txBox="1"/>
          <p:nvPr/>
        </p:nvSpPr>
        <p:spPr>
          <a:xfrm>
            <a:off x="9528048" y="484632"/>
            <a:ext cx="365760" cy="365760"/>
          </a:xfrm>
          <a:prstGeom prst="rect">
            <a:avLst/>
          </a:prstGeom>
          <a:noFill/>
          <a:ln/>
        </p:spPr>
        <p:txBody>
          <a:bodyPr wrap="square" lIns="0" tIns="0" rIns="0" bIns="0" rtlCol="0" anchor="ctr"/>
          <a:lstStyle/>
          <a:p>
            <a:pPr marL="0" indent="0" algn="ctr">
              <a:buNone/>
            </a:pPr>
            <a:r>
              <a:rPr lang="en-US" sz="1300" b="1" dirty="0">
                <a:solidFill>
                  <a:schemeClr val="bg1"/>
                </a:solidFill>
              </a:rPr>
              <a:t>3</a:t>
            </a:r>
            <a:endParaRPr lang="en-US" sz="1300" dirty="0"/>
          </a:p>
        </p:txBody>
      </p:sp>
      <p:sp>
        <p:nvSpPr>
          <p:cNvPr id="6" name="etapa_nome_89"/>
          <p:cNvSpPr txBox="1"/>
          <p:nvPr/>
        </p:nvSpPr>
        <p:spPr>
          <a:xfrm>
            <a:off x="9966960" y="438912"/>
            <a:ext cx="1645920" cy="457200"/>
          </a:xfrm>
          <a:prstGeom prst="rect">
            <a:avLst/>
          </a:prstGeom>
          <a:noFill/>
          <a:ln/>
        </p:spPr>
        <p:txBody>
          <a:bodyPr wrap="square" lIns="0" tIns="0" rIns="0" bIns="0" rtlCol="0" anchor="ctr"/>
          <a:lstStyle/>
          <a:p>
            <a:pPr marL="0" indent="0">
              <a:buNone/>
            </a:pPr>
            <a:r>
              <a:rPr lang="en-US" sz="1300" b="1" dirty="0">
                <a:solidFill>
                  <a:schemeClr val="tx2"/>
                </a:solidFill>
              </a:rPr>
              <a:t>Participantes</a:t>
            </a:r>
            <a:endParaRPr lang="en-US" sz="1300" dirty="0"/>
          </a:p>
        </p:txBody>
      </p:sp>
      <p:sp>
        <p:nvSpPr>
          <p:cNvPr id="8" name="part_database"/>
          <p:cNvSpPr txBox="1"/>
          <p:nvPr/>
        </p:nvSpPr>
        <p:spPr>
          <a:xfrm>
            <a:off x="548640" y="1097280"/>
            <a:ext cx="3657600" cy="274320"/>
          </a:xfrm>
          <a:prstGeom prst="rect">
            <a:avLst/>
          </a:prstGeom>
          <a:noFill/>
          <a:ln/>
        </p:spPr>
        <p:txBody>
          <a:bodyPr wrap="square" lIns="0" tIns="0" rIns="0" bIns="0" rtlCol="0" anchor="ctr"/>
          <a:lstStyle/>
          <a:p>
            <a:pPr marL="0" indent="0">
              <a:buNone/>
            </a:pPr>
            <a:r>
              <a:rPr lang="en-US" sz="1600" b="1" dirty="0">
                <a:solidFill>
                  <a:schemeClr val="accent6"/>
                </a:solidFill>
              </a:rPr>
              <a:t>Data-base: 31/12/2025</a:t>
            </a:r>
            <a:endParaRPr lang="en-US" sz="1600" b="1" dirty="0"/>
          </a:p>
        </p:txBody>
      </p:sp>
      <p:sp>
        <p:nvSpPr>
          <p:cNvPr id="9" name="cartao_90"/>
          <p:cNvSpPr/>
          <p:nvPr/>
        </p:nvSpPr>
        <p:spPr>
          <a:xfrm>
            <a:off x="548640" y="1463040"/>
            <a:ext cx="1645920" cy="1325880"/>
          </a:xfrm>
          <a:prstGeom prst="roundRect">
            <a:avLst>
              <a:gd name="adj" fmla="val 8276"/>
            </a:avLst>
          </a:prstGeom>
          <a:solidFill>
            <a:schemeClr val="bg2"/>
          </a:solidFill>
          <a:ln w="12700">
            <a:solidFill>
              <a:schemeClr val="bg2"/>
            </a:solidFill>
            <a:prstDash val="solid"/>
          </a:ln>
        </p:spPr>
        <p:txBody>
          <a:bodyPr/>
          <a:lstStyle/>
          <a:p>
            <a:endParaRPr lang="pt-BR"/>
          </a:p>
        </p:txBody>
      </p:sp>
      <p:sp>
        <p:nvSpPr>
          <p:cNvPr id="10" name="icone_fundo_91"/>
          <p:cNvSpPr/>
          <p:nvPr/>
        </p:nvSpPr>
        <p:spPr>
          <a:xfrm>
            <a:off x="731520" y="1627632"/>
            <a:ext cx="457200" cy="457200"/>
          </a:xfrm>
          <a:prstGeom prst="ellipse">
            <a:avLst/>
          </a:prstGeom>
          <a:solidFill>
            <a:schemeClr val="accent1"/>
          </a:solidFill>
          <a:ln w="12700">
            <a:solidFill>
              <a:schemeClr val="accent1"/>
            </a:solidFill>
            <a:prstDash val="solid"/>
          </a:ln>
        </p:spPr>
        <p:txBody>
          <a:bodyPr/>
          <a:lstStyle/>
          <a:p>
            <a:endParaRPr lang="pt-BR"/>
          </a:p>
        </p:txBody>
      </p:sp>
      <p:pic>
        <p:nvPicPr>
          <p:cNvPr id="11" name="icone_92" descr="preencoded.png"/>
          <p:cNvPicPr>
            <a:picLocks noChangeAspect="1"/>
          </p:cNvPicPr>
          <p:nvPr/>
        </p:nvPicPr>
        <p:blipFill>
          <a:blip r:embed="rId3"/>
          <a:stretch>
            <a:fillRect/>
          </a:stretch>
        </p:blipFill>
        <p:spPr>
          <a:xfrm>
            <a:off x="845820" y="1741932"/>
            <a:ext cx="228600" cy="228600"/>
          </a:xfrm>
          <a:prstGeom prst="rect">
            <a:avLst/>
          </a:prstGeom>
        </p:spPr>
      </p:pic>
      <p:sp>
        <p:nvSpPr>
          <p:cNvPr id="12" name="part_qtd_93"/>
          <p:cNvSpPr txBox="1"/>
          <p:nvPr/>
        </p:nvSpPr>
        <p:spPr>
          <a:xfrm>
            <a:off x="731520" y="2103120"/>
            <a:ext cx="1371600" cy="411480"/>
          </a:xfrm>
          <a:prstGeom prst="rect">
            <a:avLst/>
          </a:prstGeom>
          <a:noFill/>
          <a:ln/>
        </p:spPr>
        <p:txBody>
          <a:bodyPr wrap="square" lIns="0" tIns="0" rIns="0" bIns="0" rtlCol="0" anchor="ctr"/>
          <a:lstStyle/>
          <a:p>
            <a:pPr marL="0" indent="0">
              <a:buNone/>
            </a:pPr>
            <a:r>
              <a:rPr lang="en-US" sz="2400" b="1" dirty="0">
                <a:solidFill>
                  <a:schemeClr val="tx2"/>
                </a:solidFill>
              </a:rPr>
              <a:t>1.616</a:t>
            </a:r>
            <a:endParaRPr lang="en-US" sz="2400" dirty="0"/>
          </a:p>
        </p:txBody>
      </p:sp>
      <p:sp>
        <p:nvSpPr>
          <p:cNvPr id="13" name="part_rotulo_94"/>
          <p:cNvSpPr txBox="1"/>
          <p:nvPr/>
        </p:nvSpPr>
        <p:spPr>
          <a:xfrm>
            <a:off x="731520" y="2487168"/>
            <a:ext cx="1371600" cy="256032"/>
          </a:xfrm>
          <a:prstGeom prst="rect">
            <a:avLst/>
          </a:prstGeom>
          <a:noFill/>
          <a:ln/>
        </p:spPr>
        <p:txBody>
          <a:bodyPr wrap="square" lIns="0" tIns="0" rIns="0" bIns="0" rtlCol="0" anchor="ctr"/>
          <a:lstStyle/>
          <a:p>
            <a:pPr marL="0" indent="0">
              <a:buNone/>
            </a:pPr>
            <a:r>
              <a:rPr lang="en-US" sz="1200" dirty="0">
                <a:solidFill>
                  <a:schemeClr val="tx1"/>
                </a:solidFill>
              </a:rPr>
              <a:t>Ativos</a:t>
            </a:r>
            <a:endParaRPr lang="en-US" sz="1200" dirty="0"/>
          </a:p>
        </p:txBody>
      </p:sp>
      <p:sp>
        <p:nvSpPr>
          <p:cNvPr id="14" name="cartao_95"/>
          <p:cNvSpPr/>
          <p:nvPr/>
        </p:nvSpPr>
        <p:spPr>
          <a:xfrm>
            <a:off x="2377440" y="1463040"/>
            <a:ext cx="1645920" cy="1325880"/>
          </a:xfrm>
          <a:prstGeom prst="roundRect">
            <a:avLst>
              <a:gd name="adj" fmla="val 8276"/>
            </a:avLst>
          </a:prstGeom>
          <a:solidFill>
            <a:schemeClr val="bg2"/>
          </a:solidFill>
          <a:ln w="12700">
            <a:solidFill>
              <a:schemeClr val="bg2"/>
            </a:solidFill>
            <a:prstDash val="solid"/>
          </a:ln>
        </p:spPr>
        <p:txBody>
          <a:bodyPr/>
          <a:lstStyle/>
          <a:p>
            <a:endParaRPr lang="pt-BR"/>
          </a:p>
        </p:txBody>
      </p:sp>
      <p:sp>
        <p:nvSpPr>
          <p:cNvPr id="15" name="icone_fundo_96"/>
          <p:cNvSpPr/>
          <p:nvPr/>
        </p:nvSpPr>
        <p:spPr>
          <a:xfrm>
            <a:off x="2560320" y="1627632"/>
            <a:ext cx="457200" cy="457200"/>
          </a:xfrm>
          <a:prstGeom prst="ellipse">
            <a:avLst/>
          </a:prstGeom>
          <a:solidFill>
            <a:schemeClr val="accent1"/>
          </a:solidFill>
          <a:ln w="12700">
            <a:solidFill>
              <a:schemeClr val="accent1"/>
            </a:solidFill>
            <a:prstDash val="solid"/>
          </a:ln>
        </p:spPr>
        <p:txBody>
          <a:bodyPr/>
          <a:lstStyle/>
          <a:p>
            <a:endParaRPr lang="pt-BR"/>
          </a:p>
        </p:txBody>
      </p:sp>
      <p:pic>
        <p:nvPicPr>
          <p:cNvPr id="16" name="icone_97" descr="preencoded.png"/>
          <p:cNvPicPr>
            <a:picLocks noChangeAspect="1"/>
          </p:cNvPicPr>
          <p:nvPr/>
        </p:nvPicPr>
        <p:blipFill>
          <a:blip r:embed="rId4"/>
          <a:stretch>
            <a:fillRect/>
          </a:stretch>
        </p:blipFill>
        <p:spPr>
          <a:xfrm>
            <a:off x="2674620" y="1741932"/>
            <a:ext cx="228600" cy="228600"/>
          </a:xfrm>
          <a:prstGeom prst="rect">
            <a:avLst/>
          </a:prstGeom>
        </p:spPr>
      </p:pic>
      <p:sp>
        <p:nvSpPr>
          <p:cNvPr id="17" name="part_qtd_98"/>
          <p:cNvSpPr txBox="1"/>
          <p:nvPr/>
        </p:nvSpPr>
        <p:spPr>
          <a:xfrm>
            <a:off x="2560320" y="2103120"/>
            <a:ext cx="1371600" cy="411480"/>
          </a:xfrm>
          <a:prstGeom prst="rect">
            <a:avLst/>
          </a:prstGeom>
          <a:noFill/>
          <a:ln/>
        </p:spPr>
        <p:txBody>
          <a:bodyPr wrap="square" lIns="0" tIns="0" rIns="0" bIns="0" rtlCol="0" anchor="ctr"/>
          <a:lstStyle/>
          <a:p>
            <a:pPr marL="0" indent="0">
              <a:buNone/>
            </a:pPr>
            <a:r>
              <a:rPr lang="en-US" sz="2400" b="1" dirty="0">
                <a:solidFill>
                  <a:schemeClr val="tx2"/>
                </a:solidFill>
              </a:rPr>
              <a:t>555</a:t>
            </a:r>
            <a:endParaRPr lang="en-US" sz="2400" dirty="0"/>
          </a:p>
        </p:txBody>
      </p:sp>
      <p:sp>
        <p:nvSpPr>
          <p:cNvPr id="18" name="part_rotulo_99"/>
          <p:cNvSpPr txBox="1"/>
          <p:nvPr/>
        </p:nvSpPr>
        <p:spPr>
          <a:xfrm>
            <a:off x="2560320" y="2487168"/>
            <a:ext cx="1371600" cy="256032"/>
          </a:xfrm>
          <a:prstGeom prst="rect">
            <a:avLst/>
          </a:prstGeom>
          <a:noFill/>
          <a:ln/>
        </p:spPr>
        <p:txBody>
          <a:bodyPr wrap="square" lIns="0" tIns="0" rIns="0" bIns="0" rtlCol="0" anchor="ctr"/>
          <a:lstStyle/>
          <a:p>
            <a:pPr marL="0" indent="0">
              <a:buNone/>
            </a:pPr>
            <a:r>
              <a:rPr lang="en-US" sz="1200" dirty="0">
                <a:solidFill>
                  <a:schemeClr val="tx1"/>
                </a:solidFill>
              </a:rPr>
              <a:t>Aposentadorias</a:t>
            </a:r>
            <a:endParaRPr lang="en-US" sz="1200" dirty="0"/>
          </a:p>
        </p:txBody>
      </p:sp>
      <p:sp>
        <p:nvSpPr>
          <p:cNvPr id="19" name="cartao_100"/>
          <p:cNvSpPr/>
          <p:nvPr/>
        </p:nvSpPr>
        <p:spPr>
          <a:xfrm>
            <a:off x="4206240" y="1463040"/>
            <a:ext cx="1645920" cy="1325880"/>
          </a:xfrm>
          <a:prstGeom prst="roundRect">
            <a:avLst>
              <a:gd name="adj" fmla="val 8276"/>
            </a:avLst>
          </a:prstGeom>
          <a:solidFill>
            <a:schemeClr val="bg2"/>
          </a:solidFill>
          <a:ln w="12700">
            <a:solidFill>
              <a:schemeClr val="bg2"/>
            </a:solidFill>
            <a:prstDash val="solid"/>
          </a:ln>
        </p:spPr>
        <p:txBody>
          <a:bodyPr/>
          <a:lstStyle/>
          <a:p>
            <a:endParaRPr lang="pt-BR"/>
          </a:p>
        </p:txBody>
      </p:sp>
      <p:sp>
        <p:nvSpPr>
          <p:cNvPr id="20" name="icone_fundo_101"/>
          <p:cNvSpPr/>
          <p:nvPr/>
        </p:nvSpPr>
        <p:spPr>
          <a:xfrm>
            <a:off x="4389120" y="1627632"/>
            <a:ext cx="457200" cy="457200"/>
          </a:xfrm>
          <a:prstGeom prst="ellipse">
            <a:avLst/>
          </a:prstGeom>
          <a:solidFill>
            <a:schemeClr val="accent1"/>
          </a:solidFill>
          <a:ln w="12700">
            <a:solidFill>
              <a:schemeClr val="accent1"/>
            </a:solidFill>
            <a:prstDash val="solid"/>
          </a:ln>
        </p:spPr>
        <p:txBody>
          <a:bodyPr/>
          <a:lstStyle/>
          <a:p>
            <a:endParaRPr lang="pt-BR"/>
          </a:p>
        </p:txBody>
      </p:sp>
      <p:pic>
        <p:nvPicPr>
          <p:cNvPr id="21" name="icone_102" descr="preencoded.png"/>
          <p:cNvPicPr>
            <a:picLocks noChangeAspect="1"/>
          </p:cNvPicPr>
          <p:nvPr/>
        </p:nvPicPr>
        <p:blipFill>
          <a:blip r:embed="rId5"/>
          <a:stretch>
            <a:fillRect/>
          </a:stretch>
        </p:blipFill>
        <p:spPr>
          <a:xfrm>
            <a:off x="4503420" y="1741932"/>
            <a:ext cx="228600" cy="228600"/>
          </a:xfrm>
          <a:prstGeom prst="rect">
            <a:avLst/>
          </a:prstGeom>
        </p:spPr>
      </p:pic>
      <p:sp>
        <p:nvSpPr>
          <p:cNvPr id="22" name="part_qtd_103"/>
          <p:cNvSpPr txBox="1"/>
          <p:nvPr/>
        </p:nvSpPr>
        <p:spPr>
          <a:xfrm>
            <a:off x="4389120" y="2103120"/>
            <a:ext cx="1371600" cy="411480"/>
          </a:xfrm>
          <a:prstGeom prst="rect">
            <a:avLst/>
          </a:prstGeom>
          <a:noFill/>
          <a:ln/>
        </p:spPr>
        <p:txBody>
          <a:bodyPr wrap="square" lIns="0" tIns="0" rIns="0" bIns="0" rtlCol="0" anchor="ctr"/>
          <a:lstStyle/>
          <a:p>
            <a:pPr marL="0" indent="0">
              <a:buNone/>
            </a:pPr>
            <a:r>
              <a:rPr lang="en-US" sz="2400" b="1" dirty="0">
                <a:solidFill>
                  <a:schemeClr val="tx2"/>
                </a:solidFill>
              </a:rPr>
              <a:t>112</a:t>
            </a:r>
            <a:endParaRPr lang="en-US" sz="2400" dirty="0"/>
          </a:p>
        </p:txBody>
      </p:sp>
      <p:sp>
        <p:nvSpPr>
          <p:cNvPr id="23" name="part_rotulo_104"/>
          <p:cNvSpPr txBox="1"/>
          <p:nvPr/>
        </p:nvSpPr>
        <p:spPr>
          <a:xfrm>
            <a:off x="4389120" y="2487168"/>
            <a:ext cx="1371600" cy="256032"/>
          </a:xfrm>
          <a:prstGeom prst="rect">
            <a:avLst/>
          </a:prstGeom>
          <a:noFill/>
          <a:ln/>
        </p:spPr>
        <p:txBody>
          <a:bodyPr wrap="square" lIns="0" tIns="0" rIns="0" bIns="0" rtlCol="0" anchor="ctr"/>
          <a:lstStyle/>
          <a:p>
            <a:pPr marL="0" indent="0">
              <a:buNone/>
            </a:pPr>
            <a:r>
              <a:rPr lang="en-US" sz="1200" dirty="0" err="1">
                <a:solidFill>
                  <a:schemeClr val="tx1"/>
                </a:solidFill>
              </a:rPr>
              <a:t>Pensões</a:t>
            </a:r>
            <a:endParaRPr lang="en-US" sz="1200" dirty="0"/>
          </a:p>
        </p:txBody>
      </p:sp>
      <p:sp>
        <p:nvSpPr>
          <p:cNvPr id="24" name="cartao_105"/>
          <p:cNvSpPr/>
          <p:nvPr/>
        </p:nvSpPr>
        <p:spPr>
          <a:xfrm>
            <a:off x="6035040" y="1463040"/>
            <a:ext cx="1645920" cy="1325880"/>
          </a:xfrm>
          <a:prstGeom prst="roundRect">
            <a:avLst>
              <a:gd name="adj" fmla="val 8276"/>
            </a:avLst>
          </a:prstGeom>
          <a:solidFill>
            <a:schemeClr val="bg2"/>
          </a:solidFill>
          <a:ln w="12700">
            <a:solidFill>
              <a:schemeClr val="bg2"/>
            </a:solidFill>
            <a:prstDash val="solid"/>
          </a:ln>
        </p:spPr>
        <p:txBody>
          <a:bodyPr/>
          <a:lstStyle/>
          <a:p>
            <a:endParaRPr lang="pt-BR"/>
          </a:p>
        </p:txBody>
      </p:sp>
      <p:sp>
        <p:nvSpPr>
          <p:cNvPr id="25" name="icone_fundo_106"/>
          <p:cNvSpPr/>
          <p:nvPr/>
        </p:nvSpPr>
        <p:spPr>
          <a:xfrm>
            <a:off x="6217920" y="1627632"/>
            <a:ext cx="457200" cy="457200"/>
          </a:xfrm>
          <a:prstGeom prst="ellipse">
            <a:avLst/>
          </a:prstGeom>
          <a:solidFill>
            <a:schemeClr val="accent2"/>
          </a:solidFill>
          <a:ln w="12700">
            <a:solidFill>
              <a:schemeClr val="accent2"/>
            </a:solidFill>
            <a:prstDash val="solid"/>
          </a:ln>
        </p:spPr>
        <p:txBody>
          <a:bodyPr/>
          <a:lstStyle/>
          <a:p>
            <a:endParaRPr lang="pt-BR"/>
          </a:p>
        </p:txBody>
      </p:sp>
      <p:pic>
        <p:nvPicPr>
          <p:cNvPr id="26" name="icone_107" descr="preencoded.png"/>
          <p:cNvPicPr>
            <a:picLocks noChangeAspect="1"/>
          </p:cNvPicPr>
          <p:nvPr/>
        </p:nvPicPr>
        <p:blipFill>
          <a:blip r:embed="rId6"/>
          <a:stretch>
            <a:fillRect/>
          </a:stretch>
        </p:blipFill>
        <p:spPr>
          <a:xfrm>
            <a:off x="6332220" y="1741932"/>
            <a:ext cx="228600" cy="228600"/>
          </a:xfrm>
          <a:prstGeom prst="rect">
            <a:avLst/>
          </a:prstGeom>
        </p:spPr>
      </p:pic>
      <p:sp>
        <p:nvSpPr>
          <p:cNvPr id="27" name="part_qtd_108"/>
          <p:cNvSpPr txBox="1"/>
          <p:nvPr/>
        </p:nvSpPr>
        <p:spPr>
          <a:xfrm>
            <a:off x="6217920" y="2103120"/>
            <a:ext cx="1371600" cy="411480"/>
          </a:xfrm>
          <a:prstGeom prst="rect">
            <a:avLst/>
          </a:prstGeom>
          <a:noFill/>
          <a:ln/>
        </p:spPr>
        <p:txBody>
          <a:bodyPr wrap="square" lIns="0" tIns="0" rIns="0" bIns="0" rtlCol="0" anchor="ctr"/>
          <a:lstStyle/>
          <a:p>
            <a:pPr marL="0" indent="0">
              <a:buNone/>
            </a:pPr>
            <a:r>
              <a:rPr lang="en-US" sz="2400" b="1" dirty="0">
                <a:solidFill>
                  <a:schemeClr val="tx2"/>
                </a:solidFill>
              </a:rPr>
              <a:t>2.283</a:t>
            </a:r>
            <a:endParaRPr lang="en-US" sz="2400" dirty="0"/>
          </a:p>
        </p:txBody>
      </p:sp>
      <p:sp>
        <p:nvSpPr>
          <p:cNvPr id="28" name="part_rotulo_109"/>
          <p:cNvSpPr txBox="1"/>
          <p:nvPr/>
        </p:nvSpPr>
        <p:spPr>
          <a:xfrm>
            <a:off x="6217920" y="2487168"/>
            <a:ext cx="1371600" cy="256032"/>
          </a:xfrm>
          <a:prstGeom prst="rect">
            <a:avLst/>
          </a:prstGeom>
          <a:noFill/>
          <a:ln/>
        </p:spPr>
        <p:txBody>
          <a:bodyPr wrap="square" lIns="0" tIns="0" rIns="0" bIns="0" rtlCol="0" anchor="ctr"/>
          <a:lstStyle/>
          <a:p>
            <a:pPr marL="0" indent="0">
              <a:buNone/>
            </a:pPr>
            <a:r>
              <a:rPr lang="en-US" sz="1200" dirty="0">
                <a:solidFill>
                  <a:schemeClr val="tx1"/>
                </a:solidFill>
              </a:rPr>
              <a:t>Total</a:t>
            </a:r>
            <a:endParaRPr lang="en-US" sz="1200" dirty="0"/>
          </a:p>
        </p:txBody>
      </p:sp>
      <p:graphicFrame>
        <p:nvGraphicFramePr>
          <p:cNvPr id="7" name="tabela_110"/>
          <p:cNvGraphicFramePr>
            <a:graphicFrameLocks noGrp="1"/>
          </p:cNvGraphicFramePr>
          <p:nvPr/>
        </p:nvGraphicFramePr>
        <p:xfrm>
          <a:off x="548640" y="3017520"/>
          <a:ext cx="7132320" cy="2514600"/>
        </p:xfrm>
        <a:graphic>
          <a:graphicData uri="http://schemas.openxmlformats.org/drawingml/2006/table">
            <a:tbl>
              <a:tblPr/>
              <a:tblGrid>
                <a:gridCol w="1463040">
                  <a:extLst>
                    <a:ext uri="{9D8B030D-6E8A-4147-A177-3AD203B41FA5}">
                      <a16:colId xmlns:a16="http://schemas.microsoft.com/office/drawing/2014/main" val="20000"/>
                    </a:ext>
                  </a:extLst>
                </a:gridCol>
                <a:gridCol w="1691640">
                  <a:extLst>
                    <a:ext uri="{9D8B030D-6E8A-4147-A177-3AD203B41FA5}">
                      <a16:colId xmlns:a16="http://schemas.microsoft.com/office/drawing/2014/main" val="20001"/>
                    </a:ext>
                  </a:extLst>
                </a:gridCol>
                <a:gridCol w="86868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gridCol w="1508760">
                  <a:extLst>
                    <a:ext uri="{9D8B030D-6E8A-4147-A177-3AD203B41FA5}">
                      <a16:colId xmlns:a16="http://schemas.microsoft.com/office/drawing/2014/main" val="20004"/>
                    </a:ext>
                  </a:extLst>
                </a:gridCol>
              </a:tblGrid>
              <a:tr h="502920">
                <a:tc>
                  <a:txBody>
                    <a:bodyPr/>
                    <a:lstStyle/>
                    <a:p>
                      <a:pPr marL="0" indent="0" algn="l">
                        <a:buNone/>
                      </a:pPr>
                      <a:r>
                        <a:rPr lang="en-US" sz="1400" b="1" dirty="0">
                          <a:solidFill>
                            <a:schemeClr val="bg1"/>
                          </a:solidFill>
                        </a:rPr>
                        <a:t>Discriminação</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tx2"/>
                    </a:solidFill>
                  </a:tcPr>
                </a:tc>
                <a:tc>
                  <a:txBody>
                    <a:bodyPr/>
                    <a:lstStyle/>
                    <a:p>
                      <a:pPr marL="0" indent="0" algn="ctr">
                        <a:buNone/>
                      </a:pPr>
                      <a:r>
                        <a:rPr lang="en-US" sz="1400" b="1" dirty="0">
                          <a:solidFill>
                            <a:schemeClr val="bg1"/>
                          </a:solidFill>
                        </a:rPr>
                        <a:t>Folha mensal</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tx2"/>
                    </a:solidFill>
                  </a:tcPr>
                </a:tc>
                <a:tc>
                  <a:txBody>
                    <a:bodyPr/>
                    <a:lstStyle/>
                    <a:p>
                      <a:pPr marL="0" indent="0" algn="ctr">
                        <a:buNone/>
                      </a:pPr>
                      <a:r>
                        <a:rPr lang="en-US" sz="1400" b="1" dirty="0">
                          <a:solidFill>
                            <a:schemeClr val="bg1"/>
                          </a:solidFill>
                        </a:rPr>
                        <a:t>Qtde.</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tx2"/>
                    </a:solidFill>
                  </a:tcPr>
                </a:tc>
                <a:tc>
                  <a:txBody>
                    <a:bodyPr/>
                    <a:lstStyle/>
                    <a:p>
                      <a:pPr marL="0" indent="0" algn="ctr">
                        <a:buNone/>
                      </a:pPr>
                      <a:r>
                        <a:rPr lang="en-US" sz="1400" b="1" dirty="0">
                          <a:solidFill>
                            <a:schemeClr val="bg1"/>
                          </a:solidFill>
                        </a:rPr>
                        <a:t>Remun. média</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tx2"/>
                    </a:solidFill>
                  </a:tcPr>
                </a:tc>
                <a:tc>
                  <a:txBody>
                    <a:bodyPr/>
                    <a:lstStyle/>
                    <a:p>
                      <a:pPr marL="0" indent="0" algn="ctr">
                        <a:buNone/>
                      </a:pPr>
                      <a:r>
                        <a:rPr lang="en-US" sz="1400" b="1" dirty="0">
                          <a:solidFill>
                            <a:schemeClr val="bg1"/>
                          </a:solidFill>
                        </a:rPr>
                        <a:t>Idade média</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502920">
                <a:tc>
                  <a:txBody>
                    <a:bodyPr/>
                    <a:lstStyle/>
                    <a:p>
                      <a:pPr marL="0" indent="0" algn="l">
                        <a:buNone/>
                      </a:pPr>
                      <a:r>
                        <a:rPr lang="en-US" sz="1400" dirty="0">
                          <a:solidFill>
                            <a:schemeClr val="tx1"/>
                          </a:solidFill>
                        </a:rPr>
                        <a:t>Ativos</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algn="ctr" fontAlgn="ctr">
                        <a:buNone/>
                      </a:pPr>
                      <a:r>
                        <a:rPr lang="pt-BR" sz="1400" kern="1200" dirty="0">
                          <a:solidFill>
                            <a:schemeClr val="tx1"/>
                          </a:solidFill>
                          <a:latin typeface="+mn-lt"/>
                          <a:ea typeface="+mn-ea"/>
                          <a:cs typeface="+mn-cs"/>
                        </a:rPr>
                        <a:t>R$ 6.549.168,34</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algn="ctr" fontAlgn="ctr">
                        <a:buNone/>
                      </a:pPr>
                      <a:r>
                        <a:rPr lang="pt-BR" sz="1400" kern="1200" dirty="0">
                          <a:solidFill>
                            <a:schemeClr val="tx1"/>
                          </a:solidFill>
                          <a:latin typeface="+mn-lt"/>
                          <a:ea typeface="+mn-ea"/>
                          <a:cs typeface="+mn-cs"/>
                        </a:rPr>
                        <a:t>1.616</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algn="ctr" fontAlgn="ctr">
                        <a:buNone/>
                      </a:pPr>
                      <a:r>
                        <a:rPr lang="pt-BR" sz="1400" kern="1200" dirty="0">
                          <a:solidFill>
                            <a:schemeClr val="tx1"/>
                          </a:solidFill>
                          <a:latin typeface="+mn-lt"/>
                          <a:ea typeface="+mn-ea"/>
                          <a:cs typeface="+mn-cs"/>
                        </a:rPr>
                        <a:t>R$ 4.052,70</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algn="ctr" fontAlgn="ctr"/>
                      <a:r>
                        <a:rPr lang="pt-BR" sz="1400" kern="1200" dirty="0">
                          <a:solidFill>
                            <a:schemeClr val="tx1"/>
                          </a:solidFill>
                          <a:latin typeface="+mn-lt"/>
                          <a:ea typeface="+mn-ea"/>
                          <a:cs typeface="+mn-cs"/>
                        </a:rPr>
                        <a:t>44</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02920">
                <a:tc>
                  <a:txBody>
                    <a:bodyPr/>
                    <a:lstStyle/>
                    <a:p>
                      <a:pPr marL="0" indent="0" algn="l">
                        <a:buNone/>
                      </a:pPr>
                      <a:r>
                        <a:rPr lang="en-US" sz="1400" dirty="0">
                          <a:solidFill>
                            <a:schemeClr val="tx1"/>
                          </a:solidFill>
                        </a:rPr>
                        <a:t>Aposentados</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tc>
                  <a:txBody>
                    <a:bodyPr/>
                    <a:lstStyle/>
                    <a:p>
                      <a:pPr algn="ctr" fontAlgn="ctr">
                        <a:buNone/>
                      </a:pPr>
                      <a:r>
                        <a:rPr lang="pt-BR" sz="1400" kern="1200" dirty="0">
                          <a:solidFill>
                            <a:schemeClr val="tx1"/>
                          </a:solidFill>
                          <a:latin typeface="+mn-lt"/>
                          <a:ea typeface="+mn-ea"/>
                          <a:cs typeface="+mn-cs"/>
                        </a:rPr>
                        <a:t>R$ 1.999.554,62</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tc>
                  <a:txBody>
                    <a:bodyPr/>
                    <a:lstStyle/>
                    <a:p>
                      <a:pPr algn="ctr" fontAlgn="ctr">
                        <a:buNone/>
                      </a:pPr>
                      <a:r>
                        <a:rPr lang="pt-BR" sz="1400" kern="1200" dirty="0">
                          <a:solidFill>
                            <a:schemeClr val="tx1"/>
                          </a:solidFill>
                          <a:latin typeface="+mn-lt"/>
                          <a:ea typeface="+mn-ea"/>
                          <a:cs typeface="+mn-cs"/>
                        </a:rPr>
                        <a:t>555</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tc>
                  <a:txBody>
                    <a:bodyPr/>
                    <a:lstStyle/>
                    <a:p>
                      <a:pPr algn="ctr" fontAlgn="ctr">
                        <a:buNone/>
                      </a:pPr>
                      <a:r>
                        <a:rPr lang="pt-BR" sz="1400" kern="1200" dirty="0">
                          <a:solidFill>
                            <a:schemeClr val="tx1"/>
                          </a:solidFill>
                          <a:latin typeface="+mn-lt"/>
                          <a:ea typeface="+mn-ea"/>
                          <a:cs typeface="+mn-cs"/>
                        </a:rPr>
                        <a:t>R$ 3.602,80</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tc>
                  <a:txBody>
                    <a:bodyPr/>
                    <a:lstStyle/>
                    <a:p>
                      <a:pPr algn="ctr" fontAlgn="ctr"/>
                      <a:r>
                        <a:rPr lang="pt-BR" sz="1400" kern="1200" dirty="0">
                          <a:solidFill>
                            <a:schemeClr val="tx1"/>
                          </a:solidFill>
                          <a:latin typeface="+mn-lt"/>
                          <a:ea typeface="+mn-ea"/>
                          <a:cs typeface="+mn-cs"/>
                        </a:rPr>
                        <a:t>68</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502920">
                <a:tc>
                  <a:txBody>
                    <a:bodyPr/>
                    <a:lstStyle/>
                    <a:p>
                      <a:pPr marL="0" indent="0" algn="l">
                        <a:buNone/>
                      </a:pPr>
                      <a:r>
                        <a:rPr lang="en-US" sz="1400" dirty="0">
                          <a:solidFill>
                            <a:schemeClr val="tx1"/>
                          </a:solidFill>
                        </a:rPr>
                        <a:t>Pensionistas</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algn="ctr" fontAlgn="ctr">
                        <a:buNone/>
                      </a:pPr>
                      <a:r>
                        <a:rPr lang="pt-BR" sz="1400" kern="1200" dirty="0">
                          <a:solidFill>
                            <a:schemeClr val="tx1"/>
                          </a:solidFill>
                          <a:latin typeface="+mn-lt"/>
                          <a:ea typeface="+mn-ea"/>
                          <a:cs typeface="+mn-cs"/>
                        </a:rPr>
                        <a:t>R$ 302.575,74</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algn="ctr" fontAlgn="ctr">
                        <a:buNone/>
                      </a:pPr>
                      <a:r>
                        <a:rPr lang="pt-BR" sz="1400" kern="1200">
                          <a:solidFill>
                            <a:schemeClr val="tx1"/>
                          </a:solidFill>
                          <a:latin typeface="+mn-lt"/>
                          <a:ea typeface="+mn-ea"/>
                          <a:cs typeface="+mn-cs"/>
                        </a:rPr>
                        <a:t>112</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algn="ctr" fontAlgn="ctr">
                        <a:buNone/>
                      </a:pPr>
                      <a:r>
                        <a:rPr lang="pt-BR" sz="1400" kern="1200" dirty="0">
                          <a:solidFill>
                            <a:schemeClr val="tx1"/>
                          </a:solidFill>
                          <a:latin typeface="+mn-lt"/>
                          <a:ea typeface="+mn-ea"/>
                          <a:cs typeface="+mn-cs"/>
                        </a:rPr>
                        <a:t>R$ 2.701,57</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algn="ctr" fontAlgn="ctr"/>
                      <a:r>
                        <a:rPr lang="pt-BR" sz="1400" kern="1200" dirty="0">
                          <a:solidFill>
                            <a:schemeClr val="tx1"/>
                          </a:solidFill>
                          <a:latin typeface="+mn-lt"/>
                          <a:ea typeface="+mn-ea"/>
                          <a:cs typeface="+mn-cs"/>
                        </a:rPr>
                        <a:t>66</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02920">
                <a:tc>
                  <a:txBody>
                    <a:bodyPr/>
                    <a:lstStyle/>
                    <a:p>
                      <a:pPr marL="0" indent="0" algn="l">
                        <a:buNone/>
                      </a:pPr>
                      <a:r>
                        <a:rPr lang="en-US" sz="1400" b="1" dirty="0">
                          <a:solidFill>
                            <a:schemeClr val="tx1"/>
                          </a:solidFill>
                        </a:rPr>
                        <a:t>Total</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EAF1FD"/>
                    </a:solidFill>
                  </a:tcPr>
                </a:tc>
                <a:tc>
                  <a:txBody>
                    <a:bodyPr/>
                    <a:lstStyle/>
                    <a:p>
                      <a:pPr algn="ctr" fontAlgn="ctr">
                        <a:buNone/>
                      </a:pPr>
                      <a:r>
                        <a:rPr lang="pt-BR" sz="1400" b="1" kern="1200" dirty="0">
                          <a:solidFill>
                            <a:schemeClr val="tx1"/>
                          </a:solidFill>
                          <a:latin typeface="+mn-lt"/>
                          <a:ea typeface="+mn-ea"/>
                          <a:cs typeface="+mn-cs"/>
                        </a:rPr>
                        <a:t>R$ 8.851.298,70</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EAF1FD"/>
                    </a:solidFill>
                  </a:tcPr>
                </a:tc>
                <a:tc>
                  <a:txBody>
                    <a:bodyPr/>
                    <a:lstStyle/>
                    <a:p>
                      <a:pPr algn="ctr" fontAlgn="ctr">
                        <a:buNone/>
                      </a:pPr>
                      <a:r>
                        <a:rPr lang="pt-BR" sz="1400" b="1" kern="1200" dirty="0">
                          <a:solidFill>
                            <a:schemeClr val="tx1"/>
                          </a:solidFill>
                          <a:latin typeface="+mn-lt"/>
                          <a:ea typeface="+mn-ea"/>
                          <a:cs typeface="+mn-cs"/>
                        </a:rPr>
                        <a:t>2.283</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EAF1FD"/>
                    </a:solidFill>
                  </a:tcPr>
                </a:tc>
                <a:tc>
                  <a:txBody>
                    <a:bodyPr/>
                    <a:lstStyle/>
                    <a:p>
                      <a:pPr algn="ctr" fontAlgn="ctr">
                        <a:buNone/>
                      </a:pPr>
                      <a:r>
                        <a:rPr lang="pt-BR" sz="1400" b="1" kern="1200" dirty="0">
                          <a:solidFill>
                            <a:schemeClr val="tx1"/>
                          </a:solidFill>
                          <a:latin typeface="+mn-lt"/>
                          <a:ea typeface="+mn-ea"/>
                          <a:cs typeface="+mn-cs"/>
                        </a:rPr>
                        <a:t>R$ 3.877,05</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EAF1FD"/>
                    </a:solidFill>
                  </a:tcPr>
                </a:tc>
                <a:tc>
                  <a:txBody>
                    <a:bodyPr/>
                    <a:lstStyle/>
                    <a:p>
                      <a:pPr algn="ctr" fontAlgn="ctr"/>
                      <a:r>
                        <a:rPr lang="pt-BR" sz="1400" b="1" kern="1200" dirty="0">
                          <a:solidFill>
                            <a:schemeClr val="tx1"/>
                          </a:solidFill>
                          <a:latin typeface="+mn-lt"/>
                          <a:ea typeface="+mn-ea"/>
                          <a:cs typeface="+mn-cs"/>
                        </a:rPr>
                        <a:t>51</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EAF1FD"/>
                    </a:solidFill>
                  </a:tcPr>
                </a:tc>
                <a:extLst>
                  <a:ext uri="{0D108BD9-81ED-4DB2-BD59-A6C34878D82A}">
                    <a16:rowId xmlns:a16="http://schemas.microsoft.com/office/drawing/2014/main" val="10004"/>
                  </a:ext>
                </a:extLst>
              </a:tr>
            </a:tbl>
          </a:graphicData>
        </a:graphic>
      </p:graphicFrame>
      <p:sp>
        <p:nvSpPr>
          <p:cNvPr id="30" name="cartao_111"/>
          <p:cNvSpPr/>
          <p:nvPr/>
        </p:nvSpPr>
        <p:spPr>
          <a:xfrm>
            <a:off x="8001000" y="1463039"/>
            <a:ext cx="3657600" cy="1346905"/>
          </a:xfrm>
          <a:prstGeom prst="roundRect">
            <a:avLst>
              <a:gd name="adj" fmla="val 5000"/>
            </a:avLst>
          </a:prstGeom>
          <a:solidFill>
            <a:schemeClr val="tx2"/>
          </a:solidFill>
          <a:ln w="12700">
            <a:solidFill>
              <a:schemeClr val="tx2"/>
            </a:solidFill>
            <a:prstDash val="solid"/>
          </a:ln>
        </p:spPr>
        <p:txBody>
          <a:bodyPr/>
          <a:lstStyle/>
          <a:p>
            <a:endParaRPr lang="pt-BR"/>
          </a:p>
        </p:txBody>
      </p:sp>
      <p:sp>
        <p:nvSpPr>
          <p:cNvPr id="31" name="ind_valor_112"/>
          <p:cNvSpPr txBox="1"/>
          <p:nvPr/>
        </p:nvSpPr>
        <p:spPr>
          <a:xfrm>
            <a:off x="8229600" y="1503872"/>
            <a:ext cx="2377440" cy="731520"/>
          </a:xfrm>
          <a:prstGeom prst="rect">
            <a:avLst/>
          </a:prstGeom>
          <a:noFill/>
          <a:ln/>
        </p:spPr>
        <p:txBody>
          <a:bodyPr wrap="square" lIns="0" tIns="0" rIns="0" bIns="0" rtlCol="0" anchor="ctr"/>
          <a:lstStyle/>
          <a:p>
            <a:pPr marL="0" indent="0">
              <a:buNone/>
            </a:pPr>
            <a:r>
              <a:rPr lang="en-US" sz="3200" b="1" dirty="0">
                <a:solidFill>
                  <a:schemeClr val="bg1"/>
                </a:solidFill>
              </a:rPr>
              <a:t>35,15%</a:t>
            </a:r>
            <a:endParaRPr lang="en-US" sz="3200" dirty="0"/>
          </a:p>
        </p:txBody>
      </p:sp>
      <p:sp>
        <p:nvSpPr>
          <p:cNvPr id="32" name="ind_texto_113"/>
          <p:cNvSpPr txBox="1"/>
          <p:nvPr/>
        </p:nvSpPr>
        <p:spPr>
          <a:xfrm>
            <a:off x="8229600" y="2235392"/>
            <a:ext cx="3200400" cy="530352"/>
          </a:xfrm>
          <a:prstGeom prst="rect">
            <a:avLst/>
          </a:prstGeom>
          <a:noFill/>
          <a:ln/>
        </p:spPr>
        <p:txBody>
          <a:bodyPr wrap="square" lIns="0" tIns="0" rIns="0" bIns="0" rtlCol="0" anchor="t"/>
          <a:lstStyle/>
          <a:p>
            <a:pPr marL="0" indent="0">
              <a:buNone/>
            </a:pPr>
            <a:r>
              <a:rPr lang="en-US" sz="1300" dirty="0">
                <a:solidFill>
                  <a:schemeClr val="bg1"/>
                </a:solidFill>
              </a:rPr>
              <a:t>dos salários dos ativos é o valor da folha de benefícios concedidos</a:t>
            </a:r>
            <a:endParaRPr lang="en-US" sz="1300" dirty="0"/>
          </a:p>
        </p:txBody>
      </p:sp>
      <p:sp>
        <p:nvSpPr>
          <p:cNvPr id="35" name="cartao_116"/>
          <p:cNvSpPr/>
          <p:nvPr/>
        </p:nvSpPr>
        <p:spPr>
          <a:xfrm>
            <a:off x="8014701" y="3468855"/>
            <a:ext cx="3657600" cy="1346905"/>
          </a:xfrm>
          <a:prstGeom prst="roundRect">
            <a:avLst>
              <a:gd name="adj" fmla="val 5000"/>
            </a:avLst>
          </a:prstGeom>
          <a:solidFill>
            <a:schemeClr val="tx2"/>
          </a:solidFill>
          <a:ln w="12700">
            <a:solidFill>
              <a:schemeClr val="tx2"/>
            </a:solidFill>
            <a:prstDash val="solid"/>
          </a:ln>
        </p:spPr>
        <p:txBody>
          <a:bodyPr/>
          <a:lstStyle/>
          <a:p>
            <a:endParaRPr lang="pt-BR"/>
          </a:p>
        </p:txBody>
      </p:sp>
      <p:sp>
        <p:nvSpPr>
          <p:cNvPr id="36" name="ind_valor_117"/>
          <p:cNvSpPr txBox="1"/>
          <p:nvPr/>
        </p:nvSpPr>
        <p:spPr>
          <a:xfrm>
            <a:off x="8243301" y="3500813"/>
            <a:ext cx="2377440" cy="731520"/>
          </a:xfrm>
          <a:prstGeom prst="rect">
            <a:avLst/>
          </a:prstGeom>
          <a:noFill/>
          <a:ln/>
        </p:spPr>
        <p:txBody>
          <a:bodyPr wrap="square" lIns="0" tIns="0" rIns="0" bIns="0" rtlCol="0" anchor="ctr"/>
          <a:lstStyle/>
          <a:p>
            <a:pPr marL="0" indent="0">
              <a:buNone/>
            </a:pPr>
            <a:r>
              <a:rPr lang="en-US" sz="3200" b="1" dirty="0">
                <a:solidFill>
                  <a:schemeClr val="bg1"/>
                </a:solidFill>
              </a:rPr>
              <a:t>2,42</a:t>
            </a:r>
            <a:endParaRPr lang="en-US" sz="3200" dirty="0"/>
          </a:p>
        </p:txBody>
      </p:sp>
      <p:sp>
        <p:nvSpPr>
          <p:cNvPr id="37" name="ind_texto_118"/>
          <p:cNvSpPr txBox="1"/>
          <p:nvPr/>
        </p:nvSpPr>
        <p:spPr>
          <a:xfrm>
            <a:off x="8243301" y="4205698"/>
            <a:ext cx="3200400" cy="530352"/>
          </a:xfrm>
          <a:prstGeom prst="rect">
            <a:avLst/>
          </a:prstGeom>
          <a:noFill/>
          <a:ln/>
        </p:spPr>
        <p:txBody>
          <a:bodyPr wrap="square" lIns="0" tIns="0" rIns="0" bIns="0" rtlCol="0" anchor="t"/>
          <a:lstStyle/>
          <a:p>
            <a:pPr marL="0" indent="0">
              <a:buNone/>
            </a:pPr>
            <a:r>
              <a:rPr lang="en-US" sz="1300" dirty="0">
                <a:solidFill>
                  <a:schemeClr val="bg1"/>
                </a:solidFill>
              </a:rPr>
              <a:t>servidores ativos para cada benefício concedido</a:t>
            </a:r>
            <a:endParaRPr lang="en-US" sz="13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hasCustomPrompt="1"/>
          </p:nvPr>
        </p:nvSpPr>
        <p:spPr>
          <a:xfrm>
            <a:off x="613600" y="300038"/>
            <a:ext cx="8777288" cy="731837"/>
          </a:xfrm>
          <a:prstGeom prst="rect">
            <a:avLst/>
          </a:prstGeom>
          <a:noFill/>
          <a:ln/>
        </p:spPr>
        <p:txBody>
          <a:bodyPr wrap="square" lIns="0" tIns="0" rIns="0" bIns="0" rtlCol="0" anchor="ctr"/>
          <a:lstStyle/>
          <a:p>
            <a:pPr marL="0" indent="0" algn="l">
              <a:buNone/>
            </a:pPr>
            <a:r>
              <a:rPr lang="en-US" sz="3000" b="1" dirty="0">
                <a:solidFill>
                  <a:schemeClr val="tx2"/>
                </a:solidFill>
              </a:rPr>
              <a:t>Evolução do número de participantes</a:t>
            </a:r>
            <a:endParaRPr lang="en-US" sz="3000" dirty="0"/>
          </a:p>
        </p:txBody>
      </p:sp>
      <p:sp>
        <p:nvSpPr>
          <p:cNvPr id="3" name="etapa_fundo_121"/>
          <p:cNvSpPr/>
          <p:nvPr/>
        </p:nvSpPr>
        <p:spPr>
          <a:xfrm>
            <a:off x="9464040" y="438912"/>
            <a:ext cx="2194560" cy="457200"/>
          </a:xfrm>
          <a:prstGeom prst="roundRect">
            <a:avLst>
              <a:gd name="adj" fmla="val 50000"/>
            </a:avLst>
          </a:prstGeom>
          <a:solidFill>
            <a:schemeClr val="bg2"/>
          </a:solidFill>
          <a:ln w="12700">
            <a:solidFill>
              <a:schemeClr val="bg2"/>
            </a:solidFill>
            <a:prstDash val="solid"/>
          </a:ln>
        </p:spPr>
        <p:txBody>
          <a:bodyPr/>
          <a:lstStyle/>
          <a:p>
            <a:endParaRPr lang="pt-BR"/>
          </a:p>
        </p:txBody>
      </p:sp>
      <p:sp>
        <p:nvSpPr>
          <p:cNvPr id="4" name="etapa_num_fundo_122"/>
          <p:cNvSpPr/>
          <p:nvPr/>
        </p:nvSpPr>
        <p:spPr>
          <a:xfrm>
            <a:off x="9528048" y="484632"/>
            <a:ext cx="365760" cy="365760"/>
          </a:xfrm>
          <a:prstGeom prst="ellipse">
            <a:avLst/>
          </a:prstGeom>
          <a:solidFill>
            <a:schemeClr val="accent1"/>
          </a:solidFill>
          <a:ln w="12700">
            <a:solidFill>
              <a:schemeClr val="accent1"/>
            </a:solidFill>
            <a:prstDash val="solid"/>
          </a:ln>
        </p:spPr>
        <p:txBody>
          <a:bodyPr/>
          <a:lstStyle/>
          <a:p>
            <a:endParaRPr lang="pt-BR"/>
          </a:p>
        </p:txBody>
      </p:sp>
      <p:sp>
        <p:nvSpPr>
          <p:cNvPr id="5" name="etapa_num_123"/>
          <p:cNvSpPr txBox="1"/>
          <p:nvPr/>
        </p:nvSpPr>
        <p:spPr>
          <a:xfrm>
            <a:off x="9528048" y="484632"/>
            <a:ext cx="365760" cy="365760"/>
          </a:xfrm>
          <a:prstGeom prst="rect">
            <a:avLst/>
          </a:prstGeom>
          <a:noFill/>
          <a:ln/>
        </p:spPr>
        <p:txBody>
          <a:bodyPr wrap="square" lIns="0" tIns="0" rIns="0" bIns="0" rtlCol="0" anchor="ctr"/>
          <a:lstStyle/>
          <a:p>
            <a:pPr marL="0" indent="0" algn="ctr">
              <a:buNone/>
            </a:pPr>
            <a:r>
              <a:rPr lang="en-US" sz="1300" b="1" dirty="0">
                <a:solidFill>
                  <a:schemeClr val="bg1"/>
                </a:solidFill>
              </a:rPr>
              <a:t>3</a:t>
            </a:r>
            <a:endParaRPr lang="en-US" sz="1300" dirty="0"/>
          </a:p>
        </p:txBody>
      </p:sp>
      <p:sp>
        <p:nvSpPr>
          <p:cNvPr id="6" name="etapa_nome_124"/>
          <p:cNvSpPr txBox="1"/>
          <p:nvPr/>
        </p:nvSpPr>
        <p:spPr>
          <a:xfrm>
            <a:off x="9966960" y="438912"/>
            <a:ext cx="1645920" cy="457200"/>
          </a:xfrm>
          <a:prstGeom prst="rect">
            <a:avLst/>
          </a:prstGeom>
          <a:noFill/>
          <a:ln/>
        </p:spPr>
        <p:txBody>
          <a:bodyPr wrap="square" lIns="0" tIns="0" rIns="0" bIns="0" rtlCol="0" anchor="ctr"/>
          <a:lstStyle/>
          <a:p>
            <a:pPr marL="0" indent="0">
              <a:buNone/>
            </a:pPr>
            <a:r>
              <a:rPr lang="en-US" sz="1300" b="1" dirty="0">
                <a:solidFill>
                  <a:schemeClr val="tx2"/>
                </a:solidFill>
              </a:rPr>
              <a:t>Participantes</a:t>
            </a:r>
            <a:endParaRPr lang="en-US" sz="1300" dirty="0"/>
          </a:p>
        </p:txBody>
      </p:sp>
      <p:graphicFrame>
        <p:nvGraphicFramePr>
          <p:cNvPr id="8" name="evo_ativos"/>
          <p:cNvGraphicFramePr/>
          <p:nvPr/>
        </p:nvGraphicFramePr>
        <p:xfrm>
          <a:off x="548640" y="1032510"/>
          <a:ext cx="5394960" cy="38404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evo_benef"/>
          <p:cNvGraphicFramePr/>
          <p:nvPr/>
        </p:nvGraphicFramePr>
        <p:xfrm>
          <a:off x="6263640" y="1375410"/>
          <a:ext cx="5394960" cy="3840480"/>
        </p:xfrm>
        <a:graphic>
          <a:graphicData uri="http://schemas.openxmlformats.org/drawingml/2006/chart">
            <c:chart xmlns:c="http://schemas.openxmlformats.org/drawingml/2006/chart" xmlns:r="http://schemas.openxmlformats.org/officeDocument/2006/relationships" r:id="rId4"/>
          </a:graphicData>
        </a:graphic>
      </p:graphicFrame>
      <p:sp>
        <p:nvSpPr>
          <p:cNvPr id="10" name="cartao_125"/>
          <p:cNvSpPr/>
          <p:nvPr/>
        </p:nvSpPr>
        <p:spPr>
          <a:xfrm>
            <a:off x="548640" y="5303520"/>
            <a:ext cx="3566160" cy="868680"/>
          </a:xfrm>
          <a:prstGeom prst="roundRect">
            <a:avLst>
              <a:gd name="adj" fmla="val 12632"/>
            </a:avLst>
          </a:prstGeom>
          <a:solidFill>
            <a:schemeClr val="bg2"/>
          </a:solidFill>
          <a:ln w="12700">
            <a:solidFill>
              <a:schemeClr val="bg2"/>
            </a:solidFill>
            <a:prstDash val="solid"/>
          </a:ln>
        </p:spPr>
        <p:txBody>
          <a:bodyPr/>
          <a:lstStyle/>
          <a:p>
            <a:endParaRPr lang="pt-BR"/>
          </a:p>
        </p:txBody>
      </p:sp>
      <p:pic>
        <p:nvPicPr>
          <p:cNvPr id="11" name="evo_seta_126" descr="preencoded.png"/>
          <p:cNvPicPr>
            <a:picLocks noChangeAspect="1"/>
          </p:cNvPicPr>
          <p:nvPr/>
        </p:nvPicPr>
        <p:blipFill>
          <a:blip r:embed="rId5"/>
          <a:stretch>
            <a:fillRect/>
          </a:stretch>
        </p:blipFill>
        <p:spPr>
          <a:xfrm>
            <a:off x="777240" y="5550408"/>
            <a:ext cx="365760" cy="365760"/>
          </a:xfrm>
          <a:prstGeom prst="rect">
            <a:avLst/>
          </a:prstGeom>
        </p:spPr>
      </p:pic>
      <p:sp>
        <p:nvSpPr>
          <p:cNvPr id="12" name="evo_insight_127"/>
          <p:cNvSpPr txBox="1"/>
          <p:nvPr/>
        </p:nvSpPr>
        <p:spPr>
          <a:xfrm>
            <a:off x="1325880" y="5349240"/>
            <a:ext cx="2697480" cy="777240"/>
          </a:xfrm>
          <a:prstGeom prst="rect">
            <a:avLst/>
          </a:prstGeom>
          <a:noFill/>
          <a:ln/>
        </p:spPr>
        <p:txBody>
          <a:bodyPr wrap="square" lIns="0" tIns="0" rIns="0" bIns="0" rtlCol="0" anchor="ctr"/>
          <a:lstStyle/>
          <a:p>
            <a:pPr marL="0" indent="0">
              <a:buNone/>
            </a:pPr>
            <a:r>
              <a:rPr lang="en-US" sz="1400" b="1" dirty="0">
                <a:solidFill>
                  <a:schemeClr val="tx2"/>
                </a:solidFill>
              </a:rPr>
              <a:t>Ativos: +15,67% </a:t>
            </a:r>
            <a:r>
              <a:rPr lang="en-US" sz="1400" b="1" dirty="0" err="1">
                <a:solidFill>
                  <a:schemeClr val="tx2"/>
                </a:solidFill>
              </a:rPr>
              <a:t>desde</a:t>
            </a:r>
            <a:r>
              <a:rPr lang="en-US" sz="1400" b="1" dirty="0">
                <a:solidFill>
                  <a:schemeClr val="tx2"/>
                </a:solidFill>
              </a:rPr>
              <a:t> 2023</a:t>
            </a:r>
            <a:endParaRPr lang="en-US" sz="1400" dirty="0"/>
          </a:p>
        </p:txBody>
      </p:sp>
      <p:sp>
        <p:nvSpPr>
          <p:cNvPr id="13" name="cartao_128"/>
          <p:cNvSpPr/>
          <p:nvPr/>
        </p:nvSpPr>
        <p:spPr>
          <a:xfrm>
            <a:off x="4297680" y="5303520"/>
            <a:ext cx="3566160" cy="868680"/>
          </a:xfrm>
          <a:prstGeom prst="roundRect">
            <a:avLst>
              <a:gd name="adj" fmla="val 12632"/>
            </a:avLst>
          </a:prstGeom>
          <a:solidFill>
            <a:schemeClr val="bg2"/>
          </a:solidFill>
          <a:ln w="12700">
            <a:solidFill>
              <a:schemeClr val="bg2"/>
            </a:solidFill>
            <a:prstDash val="solid"/>
          </a:ln>
        </p:spPr>
        <p:txBody>
          <a:bodyPr/>
          <a:lstStyle/>
          <a:p>
            <a:endParaRPr lang="pt-BR"/>
          </a:p>
        </p:txBody>
      </p:sp>
      <p:pic>
        <p:nvPicPr>
          <p:cNvPr id="14" name="evo_seta_129" descr="preencoded.png"/>
          <p:cNvPicPr>
            <a:picLocks noChangeAspect="1"/>
          </p:cNvPicPr>
          <p:nvPr/>
        </p:nvPicPr>
        <p:blipFill>
          <a:blip r:embed="rId6"/>
          <a:stretch>
            <a:fillRect/>
          </a:stretch>
        </p:blipFill>
        <p:spPr>
          <a:xfrm>
            <a:off x="4526280" y="5550408"/>
            <a:ext cx="365760" cy="365760"/>
          </a:xfrm>
          <a:prstGeom prst="rect">
            <a:avLst/>
          </a:prstGeom>
        </p:spPr>
      </p:pic>
      <p:sp>
        <p:nvSpPr>
          <p:cNvPr id="15" name="evo_insight_130"/>
          <p:cNvSpPr txBox="1"/>
          <p:nvPr/>
        </p:nvSpPr>
        <p:spPr>
          <a:xfrm>
            <a:off x="5074920" y="5349240"/>
            <a:ext cx="2697480" cy="777240"/>
          </a:xfrm>
          <a:prstGeom prst="rect">
            <a:avLst/>
          </a:prstGeom>
          <a:noFill/>
          <a:ln/>
        </p:spPr>
        <p:txBody>
          <a:bodyPr wrap="square" lIns="0" tIns="0" rIns="0" bIns="0" rtlCol="0" anchor="ctr"/>
          <a:lstStyle/>
          <a:p>
            <a:pPr marL="0" indent="0">
              <a:buNone/>
            </a:pPr>
            <a:r>
              <a:rPr lang="en-US" sz="1400" b="1" dirty="0">
                <a:solidFill>
                  <a:schemeClr val="tx2"/>
                </a:solidFill>
              </a:rPr>
              <a:t>Aposentados: +16,84% </a:t>
            </a:r>
            <a:r>
              <a:rPr lang="en-US" sz="1400" b="1" dirty="0" err="1">
                <a:solidFill>
                  <a:schemeClr val="tx2"/>
                </a:solidFill>
              </a:rPr>
              <a:t>desde</a:t>
            </a:r>
            <a:r>
              <a:rPr lang="en-US" sz="1400" b="1" dirty="0">
                <a:solidFill>
                  <a:schemeClr val="tx2"/>
                </a:solidFill>
              </a:rPr>
              <a:t> 2023</a:t>
            </a:r>
            <a:endParaRPr lang="en-US" sz="1400" dirty="0"/>
          </a:p>
        </p:txBody>
      </p:sp>
      <p:sp>
        <p:nvSpPr>
          <p:cNvPr id="16" name="cartao_131"/>
          <p:cNvSpPr/>
          <p:nvPr/>
        </p:nvSpPr>
        <p:spPr>
          <a:xfrm>
            <a:off x="8046720" y="5303520"/>
            <a:ext cx="3566160" cy="868680"/>
          </a:xfrm>
          <a:prstGeom prst="roundRect">
            <a:avLst>
              <a:gd name="adj" fmla="val 12632"/>
            </a:avLst>
          </a:prstGeom>
          <a:solidFill>
            <a:schemeClr val="bg2"/>
          </a:solidFill>
          <a:ln w="12700">
            <a:solidFill>
              <a:schemeClr val="bg2"/>
            </a:solidFill>
            <a:prstDash val="solid"/>
          </a:ln>
        </p:spPr>
        <p:txBody>
          <a:bodyPr/>
          <a:lstStyle/>
          <a:p>
            <a:endParaRPr lang="pt-BR"/>
          </a:p>
        </p:txBody>
      </p:sp>
      <p:pic>
        <p:nvPicPr>
          <p:cNvPr id="17" name="evo_seta_132" descr="preencoded.png"/>
          <p:cNvPicPr>
            <a:picLocks noChangeAspect="1"/>
          </p:cNvPicPr>
          <p:nvPr/>
        </p:nvPicPr>
        <p:blipFill>
          <a:blip r:embed="rId6"/>
          <a:stretch>
            <a:fillRect/>
          </a:stretch>
        </p:blipFill>
        <p:spPr>
          <a:xfrm>
            <a:off x="8275320" y="5550408"/>
            <a:ext cx="365760" cy="365760"/>
          </a:xfrm>
          <a:prstGeom prst="rect">
            <a:avLst/>
          </a:prstGeom>
        </p:spPr>
      </p:pic>
      <p:sp>
        <p:nvSpPr>
          <p:cNvPr id="18" name="evo_insight_133"/>
          <p:cNvSpPr txBox="1"/>
          <p:nvPr/>
        </p:nvSpPr>
        <p:spPr>
          <a:xfrm>
            <a:off x="8823960" y="5349240"/>
            <a:ext cx="2697480" cy="777240"/>
          </a:xfrm>
          <a:prstGeom prst="rect">
            <a:avLst/>
          </a:prstGeom>
          <a:noFill/>
          <a:ln/>
        </p:spPr>
        <p:txBody>
          <a:bodyPr wrap="square" lIns="0" tIns="0" rIns="0" bIns="0" rtlCol="0" anchor="ctr"/>
          <a:lstStyle/>
          <a:p>
            <a:pPr marL="0" indent="0">
              <a:buNone/>
            </a:pPr>
            <a:r>
              <a:rPr lang="en-US" sz="1400" b="1" dirty="0">
                <a:solidFill>
                  <a:schemeClr val="tx2"/>
                </a:solidFill>
              </a:rPr>
              <a:t>Pensionistas: +8,73% </a:t>
            </a:r>
            <a:r>
              <a:rPr lang="en-US" sz="1400" b="1" dirty="0" err="1">
                <a:solidFill>
                  <a:schemeClr val="tx2"/>
                </a:solidFill>
              </a:rPr>
              <a:t>desde</a:t>
            </a:r>
            <a:r>
              <a:rPr lang="en-US" sz="1400" b="1" dirty="0">
                <a:solidFill>
                  <a:schemeClr val="tx2"/>
                </a:solidFill>
              </a:rPr>
              <a:t> 2023</a:t>
            </a:r>
            <a:endParaRPr lang="en-US"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hasCustomPrompt="1"/>
          </p:nvPr>
        </p:nvSpPr>
        <p:spPr>
          <a:xfrm>
            <a:off x="548640" y="301593"/>
            <a:ext cx="8777288" cy="731837"/>
          </a:xfrm>
          <a:prstGeom prst="rect">
            <a:avLst/>
          </a:prstGeom>
          <a:noFill/>
          <a:ln/>
        </p:spPr>
        <p:txBody>
          <a:bodyPr wrap="square" lIns="0" tIns="0" rIns="0" bIns="0" rtlCol="0" anchor="ctr"/>
          <a:lstStyle/>
          <a:p>
            <a:pPr marL="0" indent="0" algn="l">
              <a:buNone/>
            </a:pPr>
            <a:r>
              <a:rPr lang="en-US" sz="3000" b="1" dirty="0">
                <a:solidFill>
                  <a:schemeClr val="tx2"/>
                </a:solidFill>
              </a:rPr>
              <a:t>Resultado financeiro</a:t>
            </a:r>
            <a:endParaRPr lang="en-US" sz="3000" dirty="0"/>
          </a:p>
        </p:txBody>
      </p:sp>
      <p:sp>
        <p:nvSpPr>
          <p:cNvPr id="3" name="etapa_fundo_140"/>
          <p:cNvSpPr/>
          <p:nvPr/>
        </p:nvSpPr>
        <p:spPr>
          <a:xfrm>
            <a:off x="9464040" y="438912"/>
            <a:ext cx="2194560" cy="457200"/>
          </a:xfrm>
          <a:prstGeom prst="roundRect">
            <a:avLst>
              <a:gd name="adj" fmla="val 50000"/>
            </a:avLst>
          </a:prstGeom>
          <a:solidFill>
            <a:schemeClr val="bg2"/>
          </a:solidFill>
          <a:ln w="12700">
            <a:solidFill>
              <a:schemeClr val="bg2"/>
            </a:solidFill>
            <a:prstDash val="solid"/>
          </a:ln>
        </p:spPr>
        <p:txBody>
          <a:bodyPr/>
          <a:lstStyle/>
          <a:p>
            <a:endParaRPr lang="pt-BR"/>
          </a:p>
        </p:txBody>
      </p:sp>
      <p:sp>
        <p:nvSpPr>
          <p:cNvPr id="4" name="etapa_num_fundo_141"/>
          <p:cNvSpPr/>
          <p:nvPr/>
        </p:nvSpPr>
        <p:spPr>
          <a:xfrm>
            <a:off x="9528048" y="484632"/>
            <a:ext cx="365760" cy="365760"/>
          </a:xfrm>
          <a:prstGeom prst="ellipse">
            <a:avLst/>
          </a:prstGeom>
          <a:solidFill>
            <a:schemeClr val="accent1"/>
          </a:solidFill>
          <a:ln w="12700">
            <a:solidFill>
              <a:schemeClr val="accent1"/>
            </a:solidFill>
            <a:prstDash val="solid"/>
          </a:ln>
        </p:spPr>
        <p:txBody>
          <a:bodyPr/>
          <a:lstStyle/>
          <a:p>
            <a:endParaRPr lang="pt-BR"/>
          </a:p>
        </p:txBody>
      </p:sp>
      <p:sp>
        <p:nvSpPr>
          <p:cNvPr id="5" name="etapa_num_142"/>
          <p:cNvSpPr txBox="1"/>
          <p:nvPr/>
        </p:nvSpPr>
        <p:spPr>
          <a:xfrm>
            <a:off x="9528048" y="484632"/>
            <a:ext cx="365760" cy="365760"/>
          </a:xfrm>
          <a:prstGeom prst="rect">
            <a:avLst/>
          </a:prstGeom>
          <a:noFill/>
          <a:ln/>
        </p:spPr>
        <p:txBody>
          <a:bodyPr wrap="square" lIns="0" tIns="0" rIns="0" bIns="0" rtlCol="0" anchor="ctr"/>
          <a:lstStyle/>
          <a:p>
            <a:pPr marL="0" indent="0" algn="ctr">
              <a:buNone/>
            </a:pPr>
            <a:r>
              <a:rPr lang="en-US" sz="1300" b="1" dirty="0">
                <a:solidFill>
                  <a:schemeClr val="bg1"/>
                </a:solidFill>
              </a:rPr>
              <a:t>4</a:t>
            </a:r>
            <a:endParaRPr lang="en-US" sz="1300" dirty="0"/>
          </a:p>
        </p:txBody>
      </p:sp>
      <p:sp>
        <p:nvSpPr>
          <p:cNvPr id="6" name="etapa_nome_143"/>
          <p:cNvSpPr txBox="1"/>
          <p:nvPr/>
        </p:nvSpPr>
        <p:spPr>
          <a:xfrm>
            <a:off x="9966960" y="438912"/>
            <a:ext cx="1645920" cy="457200"/>
          </a:xfrm>
          <a:prstGeom prst="rect">
            <a:avLst/>
          </a:prstGeom>
          <a:noFill/>
          <a:ln/>
        </p:spPr>
        <p:txBody>
          <a:bodyPr wrap="square" lIns="0" tIns="0" rIns="0" bIns="0" rtlCol="0" anchor="ctr"/>
          <a:lstStyle/>
          <a:p>
            <a:pPr marL="0" indent="0">
              <a:buNone/>
            </a:pPr>
            <a:r>
              <a:rPr lang="en-US" sz="1300" b="1" dirty="0">
                <a:solidFill>
                  <a:schemeClr val="tx2"/>
                </a:solidFill>
              </a:rPr>
              <a:t>Finanças</a:t>
            </a:r>
            <a:endParaRPr lang="en-US" sz="1300" dirty="0"/>
          </a:p>
        </p:txBody>
      </p:sp>
      <p:graphicFrame>
        <p:nvGraphicFramePr>
          <p:cNvPr id="12" name="tabela_144"/>
          <p:cNvGraphicFramePr>
            <a:graphicFrameLocks noGrp="1"/>
          </p:cNvGraphicFramePr>
          <p:nvPr/>
        </p:nvGraphicFramePr>
        <p:xfrm>
          <a:off x="548640" y="1540280"/>
          <a:ext cx="7315200" cy="3639312"/>
        </p:xfrm>
        <a:graphic>
          <a:graphicData uri="http://schemas.openxmlformats.org/drawingml/2006/table">
            <a:tbl>
              <a:tblPr/>
              <a:tblGrid>
                <a:gridCol w="1213485">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1466850">
                  <a:extLst>
                    <a:ext uri="{9D8B030D-6E8A-4147-A177-3AD203B41FA5}">
                      <a16:colId xmlns:a16="http://schemas.microsoft.com/office/drawing/2014/main" val="20002"/>
                    </a:ext>
                  </a:extLst>
                </a:gridCol>
                <a:gridCol w="1000125">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438912">
                <a:tc>
                  <a:txBody>
                    <a:bodyPr/>
                    <a:lstStyle/>
                    <a:p>
                      <a:pPr marL="0" indent="0" algn="l">
                        <a:buNone/>
                      </a:pPr>
                      <a:r>
                        <a:rPr lang="en-US" sz="1400" b="1" dirty="0">
                          <a:solidFill>
                            <a:schemeClr val="bg1"/>
                          </a:solidFill>
                        </a:rPr>
                        <a:t>Discriminação</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tx2"/>
                    </a:solidFill>
                  </a:tcPr>
                </a:tc>
                <a:tc>
                  <a:txBody>
                    <a:bodyPr/>
                    <a:lstStyle/>
                    <a:p>
                      <a:pPr marL="0" indent="0" algn="ctr">
                        <a:buNone/>
                      </a:pPr>
                      <a:r>
                        <a:rPr lang="en-US" sz="1400" b="1" dirty="0">
                          <a:solidFill>
                            <a:schemeClr val="bg1"/>
                          </a:solidFill>
                        </a:rPr>
                        <a:t>Base de cálculo</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tx2"/>
                    </a:solidFill>
                  </a:tcPr>
                </a:tc>
                <a:tc>
                  <a:txBody>
                    <a:bodyPr/>
                    <a:lstStyle/>
                    <a:p>
                      <a:pPr marL="0" indent="0" algn="ctr">
                        <a:buNone/>
                      </a:pPr>
                      <a:r>
                        <a:rPr lang="en-US" sz="1400" b="1" dirty="0">
                          <a:solidFill>
                            <a:schemeClr val="bg1"/>
                          </a:solidFill>
                        </a:rPr>
                        <a:t>Valor da base</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tx2"/>
                    </a:solidFill>
                  </a:tcPr>
                </a:tc>
                <a:tc>
                  <a:txBody>
                    <a:bodyPr/>
                    <a:lstStyle/>
                    <a:p>
                      <a:pPr marL="0" indent="0" algn="ctr">
                        <a:buNone/>
                      </a:pPr>
                      <a:r>
                        <a:rPr lang="en-US" sz="1400" b="1" dirty="0">
                          <a:solidFill>
                            <a:schemeClr val="bg1"/>
                          </a:solidFill>
                        </a:rPr>
                        <a:t>Alíquota</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tx2"/>
                    </a:solidFill>
                  </a:tcPr>
                </a:tc>
                <a:tc>
                  <a:txBody>
                    <a:bodyPr/>
                    <a:lstStyle/>
                    <a:p>
                      <a:pPr marL="0" indent="0" algn="ctr">
                        <a:buNone/>
                      </a:pPr>
                      <a:r>
                        <a:rPr lang="en-US" sz="1400" b="1" dirty="0">
                          <a:solidFill>
                            <a:schemeClr val="bg1"/>
                          </a:solidFill>
                        </a:rPr>
                        <a:t>Receita</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438912">
                <a:tc>
                  <a:txBody>
                    <a:bodyPr/>
                    <a:lstStyle/>
                    <a:p>
                      <a:pPr marL="0" indent="0" algn="l">
                        <a:buNone/>
                      </a:pPr>
                      <a:r>
                        <a:rPr lang="en-US" sz="1400" dirty="0">
                          <a:solidFill>
                            <a:schemeClr val="tx1"/>
                          </a:solidFill>
                        </a:rPr>
                        <a:t>Ativos</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marL="0" indent="0" algn="ctr">
                        <a:buNone/>
                      </a:pPr>
                      <a:r>
                        <a:rPr lang="en-US" sz="1400" dirty="0">
                          <a:solidFill>
                            <a:schemeClr val="tx1"/>
                          </a:solidFill>
                        </a:rPr>
                        <a:t>Folha de salários</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algn="ctr" fontAlgn="ctr">
                        <a:buNone/>
                      </a:pPr>
                      <a:r>
                        <a:rPr lang="pt-BR" sz="1400" kern="1200" dirty="0">
                          <a:solidFill>
                            <a:schemeClr val="tx1"/>
                          </a:solidFill>
                          <a:latin typeface="+mn-lt"/>
                          <a:ea typeface="+mn-ea"/>
                          <a:cs typeface="+mn-cs"/>
                        </a:rPr>
                        <a:t>R$ 6.549.168,34 </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algn="ctr" fontAlgn="ctr">
                        <a:buNone/>
                      </a:pPr>
                      <a:r>
                        <a:rPr lang="pt-BR" sz="1400" kern="1200">
                          <a:solidFill>
                            <a:schemeClr val="tx1"/>
                          </a:solidFill>
                          <a:latin typeface="+mn-lt"/>
                          <a:ea typeface="+mn-ea"/>
                          <a:cs typeface="+mn-cs"/>
                        </a:rPr>
                        <a:t>14,00%</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algn="ctr" fontAlgn="ctr">
                        <a:buNone/>
                      </a:pPr>
                      <a:r>
                        <a:rPr lang="pt-BR" sz="1400" kern="1200">
                          <a:solidFill>
                            <a:schemeClr val="tx1"/>
                          </a:solidFill>
                          <a:latin typeface="+mn-lt"/>
                          <a:ea typeface="+mn-ea"/>
                          <a:cs typeface="+mn-cs"/>
                        </a:rPr>
                        <a:t>R$ 916.883,57 </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38912">
                <a:tc>
                  <a:txBody>
                    <a:bodyPr/>
                    <a:lstStyle/>
                    <a:p>
                      <a:pPr marL="0" indent="0" algn="l">
                        <a:buNone/>
                      </a:pPr>
                      <a:r>
                        <a:rPr lang="en-US" sz="1400" dirty="0">
                          <a:solidFill>
                            <a:schemeClr val="tx1"/>
                          </a:solidFill>
                        </a:rPr>
                        <a:t>Aposentados</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tc>
                  <a:txBody>
                    <a:bodyPr/>
                    <a:lstStyle/>
                    <a:p>
                      <a:pPr marL="0" indent="0" algn="ctr">
                        <a:buNone/>
                      </a:pPr>
                      <a:r>
                        <a:rPr lang="en-US" sz="1400" dirty="0">
                          <a:solidFill>
                            <a:schemeClr val="tx1"/>
                          </a:solidFill>
                        </a:rPr>
                        <a:t>Excedente ao teto do RGPS</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tc>
                  <a:txBody>
                    <a:bodyPr/>
                    <a:lstStyle/>
                    <a:p>
                      <a:pPr algn="ctr" fontAlgn="ctr">
                        <a:buNone/>
                      </a:pPr>
                      <a:r>
                        <a:rPr lang="pt-BR" sz="1400" kern="1200" dirty="0">
                          <a:solidFill>
                            <a:schemeClr val="tx1"/>
                          </a:solidFill>
                          <a:latin typeface="+mn-lt"/>
                          <a:ea typeface="+mn-ea"/>
                          <a:cs typeface="+mn-cs"/>
                        </a:rPr>
                        <a:t>R$ 54.535,52 </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tc>
                  <a:txBody>
                    <a:bodyPr/>
                    <a:lstStyle/>
                    <a:p>
                      <a:pPr algn="ctr" fontAlgn="ctr">
                        <a:buNone/>
                      </a:pPr>
                      <a:r>
                        <a:rPr lang="pt-BR" sz="1400" kern="1200">
                          <a:solidFill>
                            <a:schemeClr val="tx1"/>
                          </a:solidFill>
                          <a:latin typeface="+mn-lt"/>
                          <a:ea typeface="+mn-ea"/>
                          <a:cs typeface="+mn-cs"/>
                        </a:rPr>
                        <a:t>14,00%</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tc>
                  <a:txBody>
                    <a:bodyPr/>
                    <a:lstStyle/>
                    <a:p>
                      <a:pPr algn="ctr" fontAlgn="ctr">
                        <a:buNone/>
                      </a:pPr>
                      <a:r>
                        <a:rPr lang="pt-BR" sz="1400" kern="1200">
                          <a:solidFill>
                            <a:schemeClr val="tx1"/>
                          </a:solidFill>
                          <a:latin typeface="+mn-lt"/>
                          <a:ea typeface="+mn-ea"/>
                          <a:cs typeface="+mn-cs"/>
                        </a:rPr>
                        <a:t>R$ 7.634,97 </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438912">
                <a:tc>
                  <a:txBody>
                    <a:bodyPr/>
                    <a:lstStyle/>
                    <a:p>
                      <a:pPr marL="0" indent="0" algn="l">
                        <a:buNone/>
                      </a:pPr>
                      <a:r>
                        <a:rPr lang="en-US" sz="1400" dirty="0">
                          <a:solidFill>
                            <a:schemeClr val="tx1"/>
                          </a:solidFill>
                        </a:rPr>
                        <a:t>Pensionistas</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marL="0" indent="0" algn="ctr">
                        <a:buNone/>
                      </a:pPr>
                      <a:r>
                        <a:rPr lang="en-US" sz="1400" dirty="0">
                          <a:solidFill>
                            <a:schemeClr val="tx1"/>
                          </a:solidFill>
                        </a:rPr>
                        <a:t>Excedente ao teto do RGPS</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algn="ctr" fontAlgn="ctr">
                        <a:buNone/>
                      </a:pPr>
                      <a:r>
                        <a:rPr lang="pt-BR" sz="1400" kern="1200">
                          <a:solidFill>
                            <a:schemeClr val="tx1"/>
                          </a:solidFill>
                          <a:latin typeface="+mn-lt"/>
                          <a:ea typeface="+mn-ea"/>
                          <a:cs typeface="+mn-cs"/>
                        </a:rPr>
                        <a:t>R$ 7.981,07 </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algn="ctr" fontAlgn="ctr">
                        <a:buNone/>
                      </a:pPr>
                      <a:r>
                        <a:rPr lang="pt-BR" sz="1400" kern="1200" dirty="0">
                          <a:solidFill>
                            <a:schemeClr val="tx1"/>
                          </a:solidFill>
                          <a:latin typeface="+mn-lt"/>
                          <a:ea typeface="+mn-ea"/>
                          <a:cs typeface="+mn-cs"/>
                        </a:rPr>
                        <a:t>14,00%</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algn="ctr" fontAlgn="ctr">
                        <a:buNone/>
                      </a:pPr>
                      <a:r>
                        <a:rPr lang="pt-BR" sz="1400" kern="1200">
                          <a:solidFill>
                            <a:schemeClr val="tx1"/>
                          </a:solidFill>
                          <a:latin typeface="+mn-lt"/>
                          <a:ea typeface="+mn-ea"/>
                          <a:cs typeface="+mn-cs"/>
                        </a:rPr>
                        <a:t>R$ 1.117,35 </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38912">
                <a:tc>
                  <a:txBody>
                    <a:bodyPr/>
                    <a:lstStyle/>
                    <a:p>
                      <a:pPr marL="0" indent="0" algn="l">
                        <a:buNone/>
                      </a:pPr>
                      <a:r>
                        <a:rPr lang="en-US" sz="1400" dirty="0">
                          <a:solidFill>
                            <a:schemeClr val="tx1"/>
                          </a:solidFill>
                        </a:rPr>
                        <a:t>Ente – CN</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tc>
                  <a:txBody>
                    <a:bodyPr/>
                    <a:lstStyle/>
                    <a:p>
                      <a:pPr marL="0" indent="0" algn="ctr">
                        <a:buNone/>
                      </a:pPr>
                      <a:r>
                        <a:rPr lang="en-US" sz="1400" dirty="0">
                          <a:solidFill>
                            <a:schemeClr val="tx1"/>
                          </a:solidFill>
                        </a:rPr>
                        <a:t>Folha de salários</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tc>
                  <a:txBody>
                    <a:bodyPr/>
                    <a:lstStyle/>
                    <a:p>
                      <a:pPr algn="ctr" fontAlgn="ctr">
                        <a:buNone/>
                      </a:pPr>
                      <a:r>
                        <a:rPr lang="pt-BR" sz="1400" kern="1200" dirty="0">
                          <a:solidFill>
                            <a:schemeClr val="tx1"/>
                          </a:solidFill>
                          <a:latin typeface="+mn-lt"/>
                          <a:ea typeface="+mn-ea"/>
                          <a:cs typeface="+mn-cs"/>
                        </a:rPr>
                        <a:t>R$ 6.549.168,34</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tc>
                  <a:txBody>
                    <a:bodyPr/>
                    <a:lstStyle/>
                    <a:p>
                      <a:pPr algn="ctr" fontAlgn="ctr">
                        <a:buNone/>
                      </a:pPr>
                      <a:r>
                        <a:rPr lang="pt-BR" sz="1400" kern="1200" dirty="0">
                          <a:solidFill>
                            <a:schemeClr val="tx1"/>
                          </a:solidFill>
                          <a:latin typeface="+mn-lt"/>
                          <a:ea typeface="+mn-ea"/>
                          <a:cs typeface="+mn-cs"/>
                        </a:rPr>
                        <a:t>16,00%</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tc>
                  <a:txBody>
                    <a:bodyPr/>
                    <a:lstStyle/>
                    <a:p>
                      <a:pPr algn="ctr" fontAlgn="ctr">
                        <a:buNone/>
                      </a:pPr>
                      <a:r>
                        <a:rPr lang="pt-BR" sz="1400" kern="1200" dirty="0">
                          <a:solidFill>
                            <a:schemeClr val="tx1"/>
                          </a:solidFill>
                          <a:latin typeface="+mn-lt"/>
                          <a:ea typeface="+mn-ea"/>
                          <a:cs typeface="+mn-cs"/>
                        </a:rPr>
                        <a:t>R$ 1.047.866,93 </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438912">
                <a:tc>
                  <a:txBody>
                    <a:bodyPr/>
                    <a:lstStyle/>
                    <a:p>
                      <a:pPr marL="0" indent="0" algn="l">
                        <a:buNone/>
                      </a:pPr>
                      <a:r>
                        <a:rPr lang="en-US" sz="1400" dirty="0">
                          <a:solidFill>
                            <a:schemeClr val="tx1"/>
                          </a:solidFill>
                        </a:rPr>
                        <a:t>Ente – </a:t>
                      </a:r>
                      <a:r>
                        <a:rPr lang="en-US" sz="1400" dirty="0" err="1">
                          <a:solidFill>
                            <a:schemeClr val="tx1"/>
                          </a:solidFill>
                        </a:rPr>
                        <a:t>Extr</a:t>
                      </a:r>
                      <a:r>
                        <a:rPr lang="en-US" sz="1400" dirty="0">
                          <a:solidFill>
                            <a:schemeClr val="tx1"/>
                          </a:solidFill>
                        </a:rPr>
                        <a:t>.</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marL="0" indent="0" algn="ctr">
                        <a:buNone/>
                      </a:pPr>
                      <a:r>
                        <a:rPr lang="en-US" sz="1200" dirty="0">
                          <a:solidFill>
                            <a:schemeClr val="tx1"/>
                          </a:solidFill>
                        </a:rPr>
                        <a:t>Folha de </a:t>
                      </a:r>
                      <a:r>
                        <a:rPr lang="en-US" sz="1200" dirty="0" err="1">
                          <a:solidFill>
                            <a:schemeClr val="tx1"/>
                          </a:solidFill>
                        </a:rPr>
                        <a:t>salários</a:t>
                      </a:r>
                      <a:r>
                        <a:rPr lang="en-US" sz="1200" dirty="0">
                          <a:solidFill>
                            <a:schemeClr val="tx1"/>
                          </a:solidFill>
                        </a:rPr>
                        <a:t> </a:t>
                      </a:r>
                      <a:r>
                        <a:rPr lang="en-US" sz="1200" dirty="0" err="1">
                          <a:solidFill>
                            <a:schemeClr val="tx1"/>
                          </a:solidFill>
                        </a:rPr>
                        <a:t>Professores</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algn="ctr" fontAlgn="ctr">
                        <a:buNone/>
                      </a:pPr>
                      <a:r>
                        <a:rPr lang="pt-BR" sz="1400" kern="1200" dirty="0">
                          <a:solidFill>
                            <a:schemeClr val="tx1"/>
                          </a:solidFill>
                          <a:latin typeface="+mn-lt"/>
                          <a:ea typeface="+mn-ea"/>
                          <a:cs typeface="+mn-cs"/>
                        </a:rPr>
                        <a:t>R$ 2.227.564,52 </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algn="ctr" fontAlgn="ctr">
                        <a:buNone/>
                      </a:pPr>
                      <a:r>
                        <a:rPr lang="pt-BR" sz="1400" kern="1200" dirty="0">
                          <a:solidFill>
                            <a:schemeClr val="tx1"/>
                          </a:solidFill>
                          <a:latin typeface="+mn-lt"/>
                          <a:ea typeface="+mn-ea"/>
                          <a:cs typeface="+mn-cs"/>
                        </a:rPr>
                        <a:t>6,00%</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algn="ctr" fontAlgn="ctr">
                        <a:buNone/>
                      </a:pPr>
                      <a:r>
                        <a:rPr lang="pt-BR" sz="1400" kern="1200" dirty="0">
                          <a:solidFill>
                            <a:schemeClr val="tx1"/>
                          </a:solidFill>
                          <a:latin typeface="+mn-lt"/>
                          <a:ea typeface="+mn-ea"/>
                          <a:cs typeface="+mn-cs"/>
                        </a:rPr>
                        <a:t>R$ 133.653,87 </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38912">
                <a:tc>
                  <a:txBody>
                    <a:bodyPr/>
                    <a:lstStyle/>
                    <a:p>
                      <a:pPr marL="0" indent="0" algn="l">
                        <a:buNone/>
                      </a:pPr>
                      <a:r>
                        <a:rPr lang="en-US" sz="1400" dirty="0">
                          <a:solidFill>
                            <a:schemeClr val="tx1"/>
                          </a:solidFill>
                        </a:rPr>
                        <a:t>Ente – CS</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EAF1FD"/>
                    </a:solidFill>
                  </a:tcPr>
                </a:tc>
                <a:tc>
                  <a:txBody>
                    <a:bodyPr/>
                    <a:lstStyle/>
                    <a:p>
                      <a:pPr marL="0" indent="0" algn="ctr">
                        <a:buNone/>
                      </a:pPr>
                      <a:r>
                        <a:rPr lang="en-US" sz="1400" dirty="0">
                          <a:solidFill>
                            <a:schemeClr val="tx1"/>
                          </a:solidFill>
                        </a:rPr>
                        <a:t>Folha de </a:t>
                      </a:r>
                      <a:r>
                        <a:rPr lang="en-US" sz="1400" dirty="0" err="1">
                          <a:solidFill>
                            <a:schemeClr val="tx1"/>
                          </a:solidFill>
                        </a:rPr>
                        <a:t>salários</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EAF1FD"/>
                    </a:solidFill>
                  </a:tcPr>
                </a:tc>
                <a:tc>
                  <a:txBody>
                    <a:bodyPr/>
                    <a:lstStyle/>
                    <a:p>
                      <a:pPr algn="ctr" fontAlgn="ctr">
                        <a:buNone/>
                      </a:pPr>
                      <a:r>
                        <a:rPr lang="pt-BR" sz="1400" kern="1200" dirty="0">
                          <a:solidFill>
                            <a:schemeClr val="tx1"/>
                          </a:solidFill>
                          <a:latin typeface="+mn-lt"/>
                          <a:ea typeface="+mn-ea"/>
                          <a:cs typeface="+mn-cs"/>
                        </a:rPr>
                        <a:t>R$ 6.549.168,34 </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EAF1FD"/>
                    </a:solidFill>
                  </a:tcPr>
                </a:tc>
                <a:tc>
                  <a:txBody>
                    <a:bodyPr/>
                    <a:lstStyle/>
                    <a:p>
                      <a:pPr algn="ctr" fontAlgn="ctr">
                        <a:buNone/>
                      </a:pPr>
                      <a:r>
                        <a:rPr lang="pt-BR" sz="1400" kern="1200" dirty="0">
                          <a:solidFill>
                            <a:schemeClr val="tx1"/>
                          </a:solidFill>
                          <a:latin typeface="+mn-lt"/>
                          <a:ea typeface="+mn-ea"/>
                          <a:cs typeface="+mn-cs"/>
                        </a:rPr>
                        <a:t>6,00%</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EAF1FD"/>
                    </a:solidFill>
                  </a:tcPr>
                </a:tc>
                <a:tc>
                  <a:txBody>
                    <a:bodyPr/>
                    <a:lstStyle/>
                    <a:p>
                      <a:pPr algn="ctr" fontAlgn="ctr">
                        <a:buNone/>
                      </a:pPr>
                      <a:r>
                        <a:rPr lang="pt-BR" sz="1400" kern="1200" dirty="0">
                          <a:solidFill>
                            <a:schemeClr val="tx1"/>
                          </a:solidFill>
                          <a:latin typeface="+mn-lt"/>
                          <a:ea typeface="+mn-ea"/>
                          <a:cs typeface="+mn-cs"/>
                        </a:rPr>
                        <a:t>R$ 392.950,10 </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EAF1FD"/>
                    </a:solidFill>
                  </a:tcPr>
                </a:tc>
                <a:extLst>
                  <a:ext uri="{0D108BD9-81ED-4DB2-BD59-A6C34878D82A}">
                    <a16:rowId xmlns:a16="http://schemas.microsoft.com/office/drawing/2014/main" val="4149519772"/>
                  </a:ext>
                </a:extLst>
              </a:tr>
              <a:tr h="438912">
                <a:tc>
                  <a:txBody>
                    <a:bodyPr/>
                    <a:lstStyle/>
                    <a:p>
                      <a:pPr marL="0" indent="0" algn="l">
                        <a:buNone/>
                      </a:pPr>
                      <a:r>
                        <a:rPr lang="en-US" sz="1400" b="1" dirty="0">
                          <a:solidFill>
                            <a:schemeClr val="tx1"/>
                          </a:solidFill>
                        </a:rPr>
                        <a:t>Total</a:t>
                      </a: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marL="0" indent="0" algn="ctr">
                        <a:buNone/>
                      </a:pP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marL="0" indent="0" algn="ctr">
                        <a:buNone/>
                      </a:pP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marL="0" indent="0" algn="ctr">
                        <a:buNone/>
                      </a:pPr>
                      <a:endParaRPr lang="en-US" sz="14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marL="0" indent="0" algn="ctr">
                        <a:buNone/>
                      </a:pPr>
                      <a:r>
                        <a:rPr lang="en-US" sz="1400" b="1" dirty="0">
                          <a:solidFill>
                            <a:schemeClr val="tx1"/>
                          </a:solidFill>
                        </a:rPr>
                        <a:t>R$ 2.500.106,80</a:t>
                      </a:r>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extLst>
                  <a:ext uri="{0D108BD9-81ED-4DB2-BD59-A6C34878D82A}">
                    <a16:rowId xmlns:a16="http://schemas.microsoft.com/office/drawing/2014/main" val="933745515"/>
                  </a:ext>
                </a:extLst>
              </a:tr>
            </a:tbl>
          </a:graphicData>
        </a:graphic>
      </p:graphicFrame>
      <p:sp>
        <p:nvSpPr>
          <p:cNvPr id="13" name="cartao_148"/>
          <p:cNvSpPr/>
          <p:nvPr/>
        </p:nvSpPr>
        <p:spPr>
          <a:xfrm>
            <a:off x="8183880" y="1540280"/>
            <a:ext cx="3474720" cy="1051560"/>
          </a:xfrm>
          <a:prstGeom prst="roundRect">
            <a:avLst>
              <a:gd name="adj" fmla="val 10435"/>
            </a:avLst>
          </a:prstGeom>
          <a:solidFill>
            <a:schemeClr val="tx2"/>
          </a:solidFill>
          <a:ln w="12700">
            <a:solidFill>
              <a:schemeClr val="tx2"/>
            </a:solidFill>
            <a:prstDash val="solid"/>
          </a:ln>
        </p:spPr>
        <p:txBody>
          <a:bodyPr/>
          <a:lstStyle/>
          <a:p>
            <a:endParaRPr lang="pt-BR"/>
          </a:p>
        </p:txBody>
      </p:sp>
      <p:sp>
        <p:nvSpPr>
          <p:cNvPr id="14" name="fin_bloco_149"/>
          <p:cNvSpPr txBox="1"/>
          <p:nvPr/>
        </p:nvSpPr>
        <p:spPr>
          <a:xfrm>
            <a:off x="8412480" y="1631720"/>
            <a:ext cx="3108960" cy="868680"/>
          </a:xfrm>
          <a:prstGeom prst="rect">
            <a:avLst/>
          </a:prstGeom>
          <a:noFill/>
          <a:ln/>
        </p:spPr>
        <p:txBody>
          <a:bodyPr wrap="square" lIns="0" tIns="0" rIns="0" bIns="0" rtlCol="0" anchor="ctr"/>
          <a:lstStyle/>
          <a:p>
            <a:pPr marL="0" indent="0">
              <a:buNone/>
            </a:pPr>
            <a:r>
              <a:rPr lang="en-US" sz="1200" dirty="0">
                <a:solidFill>
                  <a:schemeClr val="bg1"/>
                </a:solidFill>
              </a:rPr>
              <a:t>Receita total (contribuições)</a:t>
            </a:r>
            <a:endParaRPr lang="en-US" sz="1200" dirty="0"/>
          </a:p>
          <a:p>
            <a:pPr marL="0" indent="0">
              <a:buNone/>
            </a:pPr>
            <a:r>
              <a:rPr lang="en-US" sz="2400" b="1" dirty="0">
                <a:solidFill>
                  <a:schemeClr val="bg1"/>
                </a:solidFill>
              </a:rPr>
              <a:t>R$ 2.500.106,80</a:t>
            </a:r>
          </a:p>
        </p:txBody>
      </p:sp>
      <p:sp>
        <p:nvSpPr>
          <p:cNvPr id="15" name="cartao_150"/>
          <p:cNvSpPr/>
          <p:nvPr/>
        </p:nvSpPr>
        <p:spPr>
          <a:xfrm>
            <a:off x="8183880" y="2747288"/>
            <a:ext cx="3474720" cy="1051560"/>
          </a:xfrm>
          <a:prstGeom prst="roundRect">
            <a:avLst>
              <a:gd name="adj" fmla="val 10435"/>
            </a:avLst>
          </a:prstGeom>
          <a:solidFill>
            <a:schemeClr val="bg2"/>
          </a:solidFill>
          <a:ln w="12700">
            <a:solidFill>
              <a:schemeClr val="bg2"/>
            </a:solidFill>
            <a:prstDash val="solid"/>
          </a:ln>
        </p:spPr>
        <p:txBody>
          <a:bodyPr/>
          <a:lstStyle/>
          <a:p>
            <a:endParaRPr lang="pt-BR"/>
          </a:p>
        </p:txBody>
      </p:sp>
      <p:sp>
        <p:nvSpPr>
          <p:cNvPr id="16" name="fin_bloco_151"/>
          <p:cNvSpPr txBox="1"/>
          <p:nvPr/>
        </p:nvSpPr>
        <p:spPr>
          <a:xfrm>
            <a:off x="8412480" y="2838728"/>
            <a:ext cx="3108960" cy="868680"/>
          </a:xfrm>
          <a:prstGeom prst="rect">
            <a:avLst/>
          </a:prstGeom>
          <a:noFill/>
          <a:ln/>
        </p:spPr>
        <p:txBody>
          <a:bodyPr wrap="square" lIns="0" tIns="0" rIns="0" bIns="0" rtlCol="0" anchor="ctr"/>
          <a:lstStyle/>
          <a:p>
            <a:pPr marL="0" indent="0">
              <a:buNone/>
            </a:pPr>
            <a:r>
              <a:rPr lang="en-US" sz="1200" dirty="0">
                <a:solidFill>
                  <a:schemeClr val="tx2"/>
                </a:solidFill>
              </a:rPr>
              <a:t>Despesa total (previdenciárias)</a:t>
            </a:r>
            <a:endParaRPr lang="en-US" sz="1200" dirty="0"/>
          </a:p>
          <a:p>
            <a:pPr marL="0" indent="0">
              <a:buNone/>
            </a:pPr>
            <a:r>
              <a:rPr lang="en-US" sz="2400" b="1" dirty="0">
                <a:solidFill>
                  <a:schemeClr val="tx2"/>
                </a:solidFill>
              </a:rPr>
              <a:t>R$ 2.498.605,41 </a:t>
            </a:r>
          </a:p>
        </p:txBody>
      </p:sp>
      <p:sp>
        <p:nvSpPr>
          <p:cNvPr id="17" name="cartao_152"/>
          <p:cNvSpPr/>
          <p:nvPr/>
        </p:nvSpPr>
        <p:spPr>
          <a:xfrm>
            <a:off x="8183880" y="3954296"/>
            <a:ext cx="3474720" cy="1051560"/>
          </a:xfrm>
          <a:prstGeom prst="roundRect">
            <a:avLst>
              <a:gd name="adj" fmla="val 10435"/>
            </a:avLst>
          </a:prstGeom>
          <a:solidFill>
            <a:schemeClr val="accent6">
              <a:lumMod val="50000"/>
            </a:schemeClr>
          </a:solidFill>
          <a:ln w="12700">
            <a:solidFill>
              <a:schemeClr val="accent3"/>
            </a:solidFill>
            <a:prstDash val="solid"/>
          </a:ln>
        </p:spPr>
        <p:txBody>
          <a:bodyPr/>
          <a:lstStyle/>
          <a:p>
            <a:endParaRPr lang="pt-BR"/>
          </a:p>
        </p:txBody>
      </p:sp>
      <p:sp>
        <p:nvSpPr>
          <p:cNvPr id="18" name="fin_bloco_153"/>
          <p:cNvSpPr txBox="1"/>
          <p:nvPr/>
        </p:nvSpPr>
        <p:spPr>
          <a:xfrm>
            <a:off x="8412480" y="4045736"/>
            <a:ext cx="3108960" cy="868680"/>
          </a:xfrm>
          <a:prstGeom prst="rect">
            <a:avLst/>
          </a:prstGeom>
          <a:solidFill>
            <a:schemeClr val="accent6">
              <a:lumMod val="50000"/>
            </a:schemeClr>
          </a:solidFill>
          <a:ln/>
        </p:spPr>
        <p:txBody>
          <a:bodyPr wrap="square" lIns="0" tIns="0" rIns="0" bIns="0" rtlCol="0" anchor="ctr"/>
          <a:lstStyle/>
          <a:p>
            <a:pPr marL="0" indent="0">
              <a:buNone/>
            </a:pPr>
            <a:r>
              <a:rPr lang="en-US" sz="1200" dirty="0">
                <a:solidFill>
                  <a:schemeClr val="bg1"/>
                </a:solidFill>
              </a:rPr>
              <a:t>Resultado (receitas − despesas)</a:t>
            </a:r>
            <a:endParaRPr lang="en-US" sz="1200" dirty="0"/>
          </a:p>
          <a:p>
            <a:pPr marL="0" indent="0">
              <a:buNone/>
            </a:pPr>
            <a:r>
              <a:rPr lang="en-US" sz="2400" b="1" dirty="0">
                <a:solidFill>
                  <a:schemeClr val="bg1"/>
                </a:solidFill>
              </a:rPr>
              <a:t>R$ 1.501,39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hasCustomPrompt="1"/>
          </p:nvPr>
        </p:nvSpPr>
        <p:spPr>
          <a:xfrm>
            <a:off x="548640" y="292291"/>
            <a:ext cx="8777288" cy="731837"/>
          </a:xfrm>
          <a:prstGeom prst="rect">
            <a:avLst/>
          </a:prstGeom>
          <a:noFill/>
          <a:ln/>
        </p:spPr>
        <p:txBody>
          <a:bodyPr wrap="square" lIns="0" tIns="0" rIns="0" bIns="0" rtlCol="0" anchor="ctr"/>
          <a:lstStyle/>
          <a:p>
            <a:pPr marL="0" indent="0" algn="l">
              <a:buNone/>
            </a:pPr>
            <a:r>
              <a:rPr lang="en-US" sz="3000" b="1" dirty="0" err="1">
                <a:solidFill>
                  <a:schemeClr val="tx2"/>
                </a:solidFill>
              </a:rPr>
              <a:t>Resultado</a:t>
            </a:r>
            <a:r>
              <a:rPr lang="en-US" sz="3000" b="1" dirty="0">
                <a:solidFill>
                  <a:schemeClr val="tx2"/>
                </a:solidFill>
              </a:rPr>
              <a:t> Atuarial</a:t>
            </a:r>
            <a:endParaRPr lang="en-US" sz="3000" dirty="0"/>
          </a:p>
        </p:txBody>
      </p:sp>
      <p:sp>
        <p:nvSpPr>
          <p:cNvPr id="3" name="etapa_fundo_182"/>
          <p:cNvSpPr/>
          <p:nvPr/>
        </p:nvSpPr>
        <p:spPr>
          <a:xfrm>
            <a:off x="9464040" y="438912"/>
            <a:ext cx="2194560" cy="457200"/>
          </a:xfrm>
          <a:prstGeom prst="roundRect">
            <a:avLst>
              <a:gd name="adj" fmla="val 50000"/>
            </a:avLst>
          </a:prstGeom>
          <a:solidFill>
            <a:schemeClr val="bg2"/>
          </a:solidFill>
          <a:ln w="12700">
            <a:solidFill>
              <a:schemeClr val="bg2"/>
            </a:solidFill>
            <a:prstDash val="solid"/>
          </a:ln>
        </p:spPr>
        <p:txBody>
          <a:bodyPr/>
          <a:lstStyle/>
          <a:p>
            <a:endParaRPr lang="pt-BR"/>
          </a:p>
        </p:txBody>
      </p:sp>
      <p:sp>
        <p:nvSpPr>
          <p:cNvPr id="4" name="etapa_num_fundo_183"/>
          <p:cNvSpPr/>
          <p:nvPr/>
        </p:nvSpPr>
        <p:spPr>
          <a:xfrm>
            <a:off x="9528048" y="484632"/>
            <a:ext cx="365760" cy="365760"/>
          </a:xfrm>
          <a:prstGeom prst="ellipse">
            <a:avLst/>
          </a:prstGeom>
          <a:solidFill>
            <a:schemeClr val="accent1"/>
          </a:solidFill>
          <a:ln w="12700">
            <a:solidFill>
              <a:schemeClr val="accent1"/>
            </a:solidFill>
            <a:prstDash val="solid"/>
          </a:ln>
        </p:spPr>
        <p:txBody>
          <a:bodyPr/>
          <a:lstStyle/>
          <a:p>
            <a:endParaRPr lang="pt-BR"/>
          </a:p>
        </p:txBody>
      </p:sp>
      <p:sp>
        <p:nvSpPr>
          <p:cNvPr id="5" name="etapa_num_184"/>
          <p:cNvSpPr txBox="1"/>
          <p:nvPr/>
        </p:nvSpPr>
        <p:spPr>
          <a:xfrm>
            <a:off x="9528048" y="484632"/>
            <a:ext cx="365760" cy="365760"/>
          </a:xfrm>
          <a:prstGeom prst="rect">
            <a:avLst/>
          </a:prstGeom>
          <a:noFill/>
          <a:ln/>
        </p:spPr>
        <p:txBody>
          <a:bodyPr wrap="square" lIns="0" tIns="0" rIns="0" bIns="0" rtlCol="0" anchor="ctr"/>
          <a:lstStyle/>
          <a:p>
            <a:pPr marL="0" indent="0" algn="ctr">
              <a:buNone/>
            </a:pPr>
            <a:r>
              <a:rPr lang="en-US" sz="1300" b="1" dirty="0">
                <a:solidFill>
                  <a:schemeClr val="bg1"/>
                </a:solidFill>
              </a:rPr>
              <a:t>5</a:t>
            </a:r>
            <a:endParaRPr lang="en-US" sz="1300" dirty="0"/>
          </a:p>
        </p:txBody>
      </p:sp>
      <p:sp>
        <p:nvSpPr>
          <p:cNvPr id="6" name="etapa_nome_185"/>
          <p:cNvSpPr txBox="1"/>
          <p:nvPr/>
        </p:nvSpPr>
        <p:spPr>
          <a:xfrm>
            <a:off x="9966960" y="438912"/>
            <a:ext cx="1645920" cy="457200"/>
          </a:xfrm>
          <a:prstGeom prst="rect">
            <a:avLst/>
          </a:prstGeom>
          <a:noFill/>
          <a:ln/>
        </p:spPr>
        <p:txBody>
          <a:bodyPr wrap="square" lIns="0" tIns="0" rIns="0" bIns="0" rtlCol="0" anchor="ctr"/>
          <a:lstStyle/>
          <a:p>
            <a:pPr marL="0" indent="0">
              <a:buNone/>
            </a:pPr>
            <a:r>
              <a:rPr lang="en-US" sz="1300" b="1" dirty="0">
                <a:solidFill>
                  <a:schemeClr val="tx2"/>
                </a:solidFill>
              </a:rPr>
              <a:t>Resultado atuarial</a:t>
            </a:r>
            <a:endParaRPr lang="en-US" sz="1300" dirty="0"/>
          </a:p>
        </p:txBody>
      </p:sp>
      <p:sp>
        <p:nvSpPr>
          <p:cNvPr id="8" name="cartao_186"/>
          <p:cNvSpPr/>
          <p:nvPr/>
        </p:nvSpPr>
        <p:spPr>
          <a:xfrm>
            <a:off x="548640" y="1325880"/>
            <a:ext cx="3291840" cy="1234440"/>
          </a:xfrm>
          <a:prstGeom prst="roundRect">
            <a:avLst>
              <a:gd name="adj" fmla="val 8889"/>
            </a:avLst>
          </a:prstGeom>
          <a:solidFill>
            <a:schemeClr val="tx2"/>
          </a:solidFill>
          <a:ln w="12700">
            <a:solidFill>
              <a:schemeClr val="tx2"/>
            </a:solidFill>
            <a:prstDash val="solid"/>
          </a:ln>
        </p:spPr>
        <p:txBody>
          <a:bodyPr/>
          <a:lstStyle/>
          <a:p>
            <a:endParaRPr lang="pt-BR"/>
          </a:p>
        </p:txBody>
      </p:sp>
      <p:sp>
        <p:nvSpPr>
          <p:cNvPr id="9" name="res_eq_187"/>
          <p:cNvSpPr txBox="1"/>
          <p:nvPr/>
        </p:nvSpPr>
        <p:spPr>
          <a:xfrm>
            <a:off x="777240" y="1371600"/>
            <a:ext cx="2834640" cy="1143000"/>
          </a:xfrm>
          <a:prstGeom prst="rect">
            <a:avLst/>
          </a:prstGeom>
          <a:noFill/>
          <a:ln/>
        </p:spPr>
        <p:txBody>
          <a:bodyPr wrap="square" lIns="0" tIns="0" rIns="0" bIns="0" rtlCol="0" anchor="ctr"/>
          <a:lstStyle/>
          <a:p>
            <a:pPr marL="0" indent="0">
              <a:buNone/>
            </a:pPr>
            <a:r>
              <a:rPr lang="en-US" sz="1300" dirty="0">
                <a:solidFill>
                  <a:schemeClr val="bg1"/>
                </a:solidFill>
              </a:rPr>
              <a:t>Compromissos (provisões matemáticas)</a:t>
            </a:r>
            <a:endParaRPr lang="en-US" sz="1300" dirty="0"/>
          </a:p>
          <a:p>
            <a:pPr marL="0" indent="0">
              <a:buNone/>
            </a:pPr>
            <a:r>
              <a:rPr lang="en-US" sz="2800" b="1" dirty="0">
                <a:solidFill>
                  <a:schemeClr val="bg1"/>
                </a:solidFill>
              </a:rPr>
              <a:t>R$ 304,8 mi</a:t>
            </a:r>
            <a:endParaRPr lang="en-US" sz="1300" dirty="0"/>
          </a:p>
        </p:txBody>
      </p:sp>
      <p:sp>
        <p:nvSpPr>
          <p:cNvPr id="10" name="res_op_188"/>
          <p:cNvSpPr txBox="1"/>
          <p:nvPr/>
        </p:nvSpPr>
        <p:spPr>
          <a:xfrm>
            <a:off x="3840480" y="1325880"/>
            <a:ext cx="594360" cy="1234440"/>
          </a:xfrm>
          <a:prstGeom prst="rect">
            <a:avLst/>
          </a:prstGeom>
          <a:noFill/>
          <a:ln/>
        </p:spPr>
        <p:txBody>
          <a:bodyPr wrap="square" lIns="0" tIns="0" rIns="0" bIns="0" rtlCol="0" anchor="ctr"/>
          <a:lstStyle/>
          <a:p>
            <a:pPr marL="0" indent="0" algn="ctr">
              <a:buNone/>
            </a:pPr>
            <a:r>
              <a:rPr lang="en-US" sz="3600" b="1" dirty="0">
                <a:solidFill>
                  <a:schemeClr val="tx2"/>
                </a:solidFill>
              </a:rPr>
              <a:t>−</a:t>
            </a:r>
            <a:endParaRPr lang="en-US" sz="3600" dirty="0"/>
          </a:p>
        </p:txBody>
      </p:sp>
      <p:sp>
        <p:nvSpPr>
          <p:cNvPr id="11" name="cartao_189"/>
          <p:cNvSpPr/>
          <p:nvPr/>
        </p:nvSpPr>
        <p:spPr>
          <a:xfrm>
            <a:off x="4434840" y="1325880"/>
            <a:ext cx="3291840" cy="1234440"/>
          </a:xfrm>
          <a:prstGeom prst="roundRect">
            <a:avLst>
              <a:gd name="adj" fmla="val 8889"/>
            </a:avLst>
          </a:prstGeom>
          <a:solidFill>
            <a:schemeClr val="accent1"/>
          </a:solidFill>
          <a:ln w="12700">
            <a:solidFill>
              <a:schemeClr val="accent1"/>
            </a:solidFill>
            <a:prstDash val="solid"/>
          </a:ln>
        </p:spPr>
        <p:txBody>
          <a:bodyPr/>
          <a:lstStyle/>
          <a:p>
            <a:endParaRPr lang="pt-BR"/>
          </a:p>
        </p:txBody>
      </p:sp>
      <p:sp>
        <p:nvSpPr>
          <p:cNvPr id="12" name="res_eq_190"/>
          <p:cNvSpPr txBox="1"/>
          <p:nvPr/>
        </p:nvSpPr>
        <p:spPr>
          <a:xfrm>
            <a:off x="4663440" y="1371600"/>
            <a:ext cx="2834640" cy="1143000"/>
          </a:xfrm>
          <a:prstGeom prst="rect">
            <a:avLst/>
          </a:prstGeom>
          <a:noFill/>
          <a:ln/>
        </p:spPr>
        <p:txBody>
          <a:bodyPr wrap="square" lIns="0" tIns="0" rIns="0" bIns="0" rtlCol="0" anchor="ctr"/>
          <a:lstStyle/>
          <a:p>
            <a:pPr marL="0" indent="0">
              <a:buNone/>
            </a:pPr>
            <a:r>
              <a:rPr lang="en-US" sz="1300" dirty="0">
                <a:solidFill>
                  <a:schemeClr val="bg1"/>
                </a:solidFill>
              </a:rPr>
              <a:t>Patrimônio do plano</a:t>
            </a:r>
            <a:endParaRPr lang="en-US" sz="1300" dirty="0"/>
          </a:p>
          <a:p>
            <a:pPr marL="0" indent="0">
              <a:buNone/>
            </a:pPr>
            <a:r>
              <a:rPr lang="en-US" sz="2800" b="1" dirty="0">
                <a:solidFill>
                  <a:schemeClr val="bg1"/>
                </a:solidFill>
              </a:rPr>
              <a:t>R$ 242 mi</a:t>
            </a:r>
            <a:endParaRPr lang="en-US" sz="1300" dirty="0"/>
          </a:p>
        </p:txBody>
      </p:sp>
      <p:sp>
        <p:nvSpPr>
          <p:cNvPr id="13" name="res_op_191"/>
          <p:cNvSpPr txBox="1"/>
          <p:nvPr/>
        </p:nvSpPr>
        <p:spPr>
          <a:xfrm>
            <a:off x="7726680" y="1325880"/>
            <a:ext cx="594360" cy="1234440"/>
          </a:xfrm>
          <a:prstGeom prst="rect">
            <a:avLst/>
          </a:prstGeom>
          <a:noFill/>
          <a:ln/>
        </p:spPr>
        <p:txBody>
          <a:bodyPr wrap="square" lIns="0" tIns="0" rIns="0" bIns="0" rtlCol="0" anchor="ctr"/>
          <a:lstStyle/>
          <a:p>
            <a:pPr marL="0" indent="0" algn="ctr">
              <a:buNone/>
            </a:pPr>
            <a:r>
              <a:rPr lang="en-US" sz="3600" b="1" dirty="0">
                <a:solidFill>
                  <a:schemeClr val="tx2"/>
                </a:solidFill>
              </a:rPr>
              <a:t>=</a:t>
            </a:r>
            <a:endParaRPr lang="en-US" sz="3600" dirty="0"/>
          </a:p>
        </p:txBody>
      </p:sp>
      <p:sp>
        <p:nvSpPr>
          <p:cNvPr id="14" name="cartao_192"/>
          <p:cNvSpPr/>
          <p:nvPr/>
        </p:nvSpPr>
        <p:spPr>
          <a:xfrm>
            <a:off x="8321040" y="1325880"/>
            <a:ext cx="3291840" cy="1234440"/>
          </a:xfrm>
          <a:prstGeom prst="roundRect">
            <a:avLst>
              <a:gd name="adj" fmla="val 8889"/>
            </a:avLst>
          </a:prstGeom>
          <a:solidFill>
            <a:srgbClr val="FF0000"/>
          </a:solidFill>
          <a:ln w="12700">
            <a:solidFill>
              <a:schemeClr val="accent4"/>
            </a:solidFill>
            <a:prstDash val="solid"/>
          </a:ln>
        </p:spPr>
        <p:txBody>
          <a:bodyPr/>
          <a:lstStyle/>
          <a:p>
            <a:endParaRPr lang="pt-BR"/>
          </a:p>
        </p:txBody>
      </p:sp>
      <p:sp>
        <p:nvSpPr>
          <p:cNvPr id="15" name="res_eq_193"/>
          <p:cNvSpPr txBox="1"/>
          <p:nvPr/>
        </p:nvSpPr>
        <p:spPr>
          <a:xfrm>
            <a:off x="8549640" y="1371600"/>
            <a:ext cx="2834640" cy="1143000"/>
          </a:xfrm>
          <a:prstGeom prst="rect">
            <a:avLst/>
          </a:prstGeom>
          <a:solidFill>
            <a:srgbClr val="FF0000"/>
          </a:solidFill>
          <a:ln/>
        </p:spPr>
        <p:txBody>
          <a:bodyPr wrap="square" lIns="0" tIns="0" rIns="0" bIns="0" rtlCol="0" anchor="ctr"/>
          <a:lstStyle/>
          <a:p>
            <a:pPr marL="0" indent="0">
              <a:buNone/>
            </a:pPr>
            <a:r>
              <a:rPr lang="en-US" sz="1300" dirty="0">
                <a:solidFill>
                  <a:schemeClr val="bg1"/>
                </a:solidFill>
              </a:rPr>
              <a:t>Déficit atuarial</a:t>
            </a:r>
            <a:endParaRPr lang="en-US" sz="1300" dirty="0"/>
          </a:p>
          <a:p>
            <a:pPr marL="0" indent="0">
              <a:buNone/>
            </a:pPr>
            <a:r>
              <a:rPr lang="en-US" sz="2800" b="1" dirty="0">
                <a:solidFill>
                  <a:schemeClr val="bg1"/>
                </a:solidFill>
              </a:rPr>
              <a:t>R$ 62,8 mi</a:t>
            </a:r>
            <a:endParaRPr lang="en-US" sz="1300" dirty="0"/>
          </a:p>
        </p:txBody>
      </p:sp>
      <p:graphicFrame>
        <p:nvGraphicFramePr>
          <p:cNvPr id="7" name="tabela_194"/>
          <p:cNvGraphicFramePr>
            <a:graphicFrameLocks noGrp="1"/>
          </p:cNvGraphicFramePr>
          <p:nvPr/>
        </p:nvGraphicFramePr>
        <p:xfrm>
          <a:off x="548640" y="2788920"/>
          <a:ext cx="6400800" cy="3291840"/>
        </p:xfrm>
        <a:graphic>
          <a:graphicData uri="http://schemas.openxmlformats.org/drawingml/2006/table">
            <a:tbl>
              <a:tblPr/>
              <a:tblGrid>
                <a:gridCol w="2651760">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gridCol w="2011680">
                  <a:extLst>
                    <a:ext uri="{9D8B030D-6E8A-4147-A177-3AD203B41FA5}">
                      <a16:colId xmlns:a16="http://schemas.microsoft.com/office/drawing/2014/main" val="20002"/>
                    </a:ext>
                  </a:extLst>
                </a:gridCol>
              </a:tblGrid>
              <a:tr h="329184">
                <a:tc>
                  <a:txBody>
                    <a:bodyPr/>
                    <a:lstStyle/>
                    <a:p>
                      <a:pPr marL="0" indent="0" algn="l">
                        <a:buNone/>
                      </a:pPr>
                      <a:r>
                        <a:rPr lang="en-US" sz="1200" b="1" dirty="0">
                          <a:solidFill>
                            <a:schemeClr val="bg1"/>
                          </a:solidFill>
                        </a:rPr>
                        <a:t>Tipo</a:t>
                      </a:r>
                      <a:endParaRPr lang="en-US" sz="12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tx2"/>
                    </a:solidFill>
                  </a:tcPr>
                </a:tc>
                <a:tc>
                  <a:txBody>
                    <a:bodyPr/>
                    <a:lstStyle/>
                    <a:p>
                      <a:pPr marL="0" indent="0" algn="ctr">
                        <a:buNone/>
                      </a:pPr>
                      <a:r>
                        <a:rPr lang="en-US" sz="1200" b="1" dirty="0">
                          <a:solidFill>
                            <a:schemeClr val="bg1"/>
                          </a:solidFill>
                        </a:rPr>
                        <a:t>Fatores</a:t>
                      </a:r>
                      <a:endParaRPr lang="en-US" sz="12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tx2"/>
                    </a:solidFill>
                  </a:tcPr>
                </a:tc>
                <a:tc>
                  <a:txBody>
                    <a:bodyPr/>
                    <a:lstStyle/>
                    <a:p>
                      <a:pPr marL="0" indent="0" algn="ctr">
                        <a:buNone/>
                      </a:pPr>
                      <a:r>
                        <a:rPr lang="en-US" sz="1200" b="1" dirty="0">
                          <a:solidFill>
                            <a:schemeClr val="bg1"/>
                          </a:solidFill>
                        </a:rPr>
                        <a:t>Valores (R$)</a:t>
                      </a:r>
                      <a:endParaRPr lang="en-US" sz="12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29184">
                <a:tc rowSpan="4">
                  <a:txBody>
                    <a:bodyPr/>
                    <a:lstStyle/>
                    <a:p>
                      <a:pPr marL="0" indent="0" algn="l">
                        <a:buNone/>
                      </a:pPr>
                      <a:r>
                        <a:rPr lang="en-US" sz="1200" dirty="0">
                          <a:solidFill>
                            <a:schemeClr val="tx1"/>
                          </a:solidFill>
                        </a:rPr>
                        <a:t>Benefícios a conceder (servidores ativos)</a:t>
                      </a:r>
                      <a:endParaRPr lang="en-US" sz="12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marL="0" indent="0" algn="ctr">
                        <a:buNone/>
                      </a:pPr>
                      <a:r>
                        <a:rPr lang="en-US" sz="1200" dirty="0">
                          <a:solidFill>
                            <a:schemeClr val="tx1"/>
                          </a:solidFill>
                        </a:rPr>
                        <a:t>VPBF</a:t>
                      </a:r>
                      <a:endParaRPr lang="en-US" sz="12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algn="ctr" fontAlgn="ctr">
                        <a:buNone/>
                      </a:pPr>
                      <a:r>
                        <a:rPr lang="pt-BR" sz="1200" kern="1200" dirty="0">
                          <a:solidFill>
                            <a:schemeClr val="tx1"/>
                          </a:solidFill>
                          <a:latin typeface="+mn-lt"/>
                          <a:ea typeface="+mn-ea"/>
                          <a:cs typeface="+mn-cs"/>
                        </a:rPr>
                        <a:t>(304.417.283,09)</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29184">
                <a:tc vMerge="1">
                  <a:txBody>
                    <a:bodyPr/>
                    <a:lstStyle/>
                    <a:p>
                      <a:endParaRPr lang="pt-BR"/>
                    </a:p>
                  </a:txBody>
                  <a:tcPr/>
                </a:tc>
                <a:tc>
                  <a:txBody>
                    <a:bodyPr/>
                    <a:lstStyle/>
                    <a:p>
                      <a:pPr marL="0" indent="0" algn="ctr">
                        <a:buNone/>
                      </a:pPr>
                      <a:r>
                        <a:rPr lang="en-US" sz="1200" dirty="0">
                          <a:solidFill>
                            <a:schemeClr val="tx1"/>
                          </a:solidFill>
                        </a:rPr>
                        <a:t>VPCF</a:t>
                      </a:r>
                      <a:endParaRPr lang="en-US" sz="12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tc>
                  <a:txBody>
                    <a:bodyPr/>
                    <a:lstStyle/>
                    <a:p>
                      <a:pPr algn="ctr" fontAlgn="ctr">
                        <a:buNone/>
                      </a:pPr>
                      <a:r>
                        <a:rPr lang="pt-BR" sz="1200" kern="1200" dirty="0">
                          <a:solidFill>
                            <a:schemeClr val="tx1"/>
                          </a:solidFill>
                          <a:latin typeface="+mn-lt"/>
                          <a:ea typeface="+mn-ea"/>
                          <a:cs typeface="+mn-cs"/>
                        </a:rPr>
                        <a:t>274.354.740,03</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extLst>
                  <a:ext uri="{0D108BD9-81ED-4DB2-BD59-A6C34878D82A}">
                    <a16:rowId xmlns:a16="http://schemas.microsoft.com/office/drawing/2014/main" val="10002"/>
                  </a:ext>
                </a:extLst>
              </a:tr>
              <a:tr h="329184">
                <a:tc vMerge="1">
                  <a:txBody>
                    <a:bodyPr/>
                    <a:lstStyle/>
                    <a:p>
                      <a:endParaRPr lang="pt-BR"/>
                    </a:p>
                  </a:txBody>
                  <a:tcPr/>
                </a:tc>
                <a:tc>
                  <a:txBody>
                    <a:bodyPr/>
                    <a:lstStyle/>
                    <a:p>
                      <a:pPr marL="0" indent="0" algn="ctr">
                        <a:buNone/>
                      </a:pPr>
                      <a:r>
                        <a:rPr lang="en-US" sz="1200" dirty="0">
                          <a:solidFill>
                            <a:schemeClr val="tx1"/>
                          </a:solidFill>
                        </a:rPr>
                        <a:t>COMPREV a receber</a:t>
                      </a:r>
                      <a:endParaRPr lang="en-US" sz="12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algn="ctr" fontAlgn="ctr">
                        <a:buNone/>
                      </a:pPr>
                      <a:r>
                        <a:rPr lang="pt-BR" sz="1200" kern="1200" dirty="0">
                          <a:solidFill>
                            <a:schemeClr val="tx1"/>
                          </a:solidFill>
                          <a:latin typeface="+mn-lt"/>
                          <a:ea typeface="+mn-ea"/>
                          <a:cs typeface="+mn-cs"/>
                        </a:rPr>
                        <a:t>18.161.720,87</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29184">
                <a:tc vMerge="1">
                  <a:txBody>
                    <a:bodyPr/>
                    <a:lstStyle/>
                    <a:p>
                      <a:endParaRPr lang="pt-BR"/>
                    </a:p>
                  </a:txBody>
                  <a:tcPr/>
                </a:tc>
                <a:tc>
                  <a:txBody>
                    <a:bodyPr/>
                    <a:lstStyle/>
                    <a:p>
                      <a:pPr marL="0" indent="0" algn="ctr">
                        <a:buNone/>
                      </a:pPr>
                      <a:r>
                        <a:rPr lang="en-US" sz="1200" b="1" dirty="0">
                          <a:solidFill>
                            <a:schemeClr val="tx1"/>
                          </a:solidFill>
                        </a:rPr>
                        <a:t>= PMBaC</a:t>
                      </a:r>
                      <a:endParaRPr lang="en-US" sz="12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tc>
                  <a:txBody>
                    <a:bodyPr/>
                    <a:lstStyle/>
                    <a:p>
                      <a:pPr algn="ctr" fontAlgn="ctr">
                        <a:buNone/>
                      </a:pPr>
                      <a:r>
                        <a:rPr lang="pt-BR" sz="1200" b="1" kern="1200" dirty="0">
                          <a:solidFill>
                            <a:schemeClr val="tx1"/>
                          </a:solidFill>
                          <a:latin typeface="+mn-lt"/>
                          <a:ea typeface="+mn-ea"/>
                          <a:cs typeface="+mn-cs"/>
                        </a:rPr>
                        <a:t>(11.900.822,19)</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329184">
                <a:tc rowSpan="4">
                  <a:txBody>
                    <a:bodyPr/>
                    <a:lstStyle/>
                    <a:p>
                      <a:pPr marL="0" indent="0" algn="l">
                        <a:buNone/>
                      </a:pPr>
                      <a:r>
                        <a:rPr lang="en-US" sz="1200" dirty="0">
                          <a:solidFill>
                            <a:schemeClr val="tx1"/>
                          </a:solidFill>
                        </a:rPr>
                        <a:t>Benefícios concedidos (aposentados e pensionistas)</a:t>
                      </a:r>
                      <a:endParaRPr lang="en-US" sz="12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marL="0" indent="0" algn="ctr">
                        <a:buNone/>
                      </a:pPr>
                      <a:r>
                        <a:rPr lang="en-US" sz="1200" dirty="0">
                          <a:solidFill>
                            <a:schemeClr val="tx1"/>
                          </a:solidFill>
                        </a:rPr>
                        <a:t>VPBF</a:t>
                      </a:r>
                      <a:endParaRPr lang="en-US" sz="12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algn="ctr" fontAlgn="ctr">
                        <a:buNone/>
                      </a:pPr>
                      <a:r>
                        <a:rPr lang="pt-BR" sz="1200" kern="1200" dirty="0">
                          <a:solidFill>
                            <a:schemeClr val="tx1"/>
                          </a:solidFill>
                          <a:latin typeface="+mn-lt"/>
                          <a:ea typeface="+mn-ea"/>
                          <a:cs typeface="+mn-cs"/>
                        </a:rPr>
                        <a:t>(309.817.729,17)</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29184">
                <a:tc vMerge="1">
                  <a:txBody>
                    <a:bodyPr/>
                    <a:lstStyle/>
                    <a:p>
                      <a:endParaRPr lang="pt-BR"/>
                    </a:p>
                  </a:txBody>
                  <a:tcPr/>
                </a:tc>
                <a:tc>
                  <a:txBody>
                    <a:bodyPr/>
                    <a:lstStyle/>
                    <a:p>
                      <a:pPr marL="0" indent="0" algn="ctr">
                        <a:buNone/>
                      </a:pPr>
                      <a:r>
                        <a:rPr lang="en-US" sz="1200" dirty="0">
                          <a:solidFill>
                            <a:schemeClr val="tx1"/>
                          </a:solidFill>
                        </a:rPr>
                        <a:t>VPCF</a:t>
                      </a:r>
                      <a:endParaRPr lang="en-US" sz="12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tc>
                  <a:txBody>
                    <a:bodyPr/>
                    <a:lstStyle/>
                    <a:p>
                      <a:pPr algn="ctr" fontAlgn="ctr">
                        <a:buNone/>
                      </a:pPr>
                      <a:r>
                        <a:rPr lang="pt-BR" sz="1200" kern="1200" dirty="0">
                          <a:solidFill>
                            <a:schemeClr val="tx1"/>
                          </a:solidFill>
                          <a:latin typeface="+mn-lt"/>
                          <a:ea typeface="+mn-ea"/>
                          <a:cs typeface="+mn-cs"/>
                        </a:rPr>
                        <a:t>1.175.402,24</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extLst>
                  <a:ext uri="{0D108BD9-81ED-4DB2-BD59-A6C34878D82A}">
                    <a16:rowId xmlns:a16="http://schemas.microsoft.com/office/drawing/2014/main" val="10006"/>
                  </a:ext>
                </a:extLst>
              </a:tr>
              <a:tr h="329184">
                <a:tc vMerge="1">
                  <a:txBody>
                    <a:bodyPr/>
                    <a:lstStyle/>
                    <a:p>
                      <a:endParaRPr lang="pt-BR"/>
                    </a:p>
                  </a:txBody>
                  <a:tcPr/>
                </a:tc>
                <a:tc>
                  <a:txBody>
                    <a:bodyPr/>
                    <a:lstStyle/>
                    <a:p>
                      <a:pPr marL="0" indent="0" algn="ctr">
                        <a:buNone/>
                      </a:pPr>
                      <a:r>
                        <a:rPr lang="en-US" sz="1200" dirty="0">
                          <a:solidFill>
                            <a:schemeClr val="tx1"/>
                          </a:solidFill>
                        </a:rPr>
                        <a:t>COMPREV a receber</a:t>
                      </a:r>
                      <a:endParaRPr lang="en-US" sz="12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tc>
                  <a:txBody>
                    <a:bodyPr/>
                    <a:lstStyle/>
                    <a:p>
                      <a:pPr algn="ctr" fontAlgn="ctr">
                        <a:buNone/>
                      </a:pPr>
                      <a:r>
                        <a:rPr lang="pt-BR" sz="1200" kern="1200" dirty="0">
                          <a:solidFill>
                            <a:schemeClr val="tx1"/>
                          </a:solidFill>
                          <a:latin typeface="+mn-lt"/>
                          <a:ea typeface="+mn-ea"/>
                          <a:cs typeface="+mn-cs"/>
                        </a:rPr>
                        <a:t>15.712.392,27</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29184">
                <a:tc vMerge="1">
                  <a:txBody>
                    <a:bodyPr/>
                    <a:lstStyle/>
                    <a:p>
                      <a:endParaRPr lang="pt-BR"/>
                    </a:p>
                  </a:txBody>
                  <a:tcPr/>
                </a:tc>
                <a:tc>
                  <a:txBody>
                    <a:bodyPr/>
                    <a:lstStyle/>
                    <a:p>
                      <a:pPr marL="0" indent="0" algn="ctr">
                        <a:buNone/>
                      </a:pPr>
                      <a:r>
                        <a:rPr lang="en-US" sz="1200" b="1" dirty="0">
                          <a:solidFill>
                            <a:schemeClr val="tx1"/>
                          </a:solidFill>
                        </a:rPr>
                        <a:t>= PMBC</a:t>
                      </a:r>
                      <a:endParaRPr lang="en-US" sz="12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tc>
                  <a:txBody>
                    <a:bodyPr/>
                    <a:lstStyle/>
                    <a:p>
                      <a:pPr algn="ctr" fontAlgn="ctr">
                        <a:buNone/>
                      </a:pPr>
                      <a:r>
                        <a:rPr lang="pt-BR" sz="1200" b="1" kern="1200" dirty="0">
                          <a:solidFill>
                            <a:schemeClr val="tx1"/>
                          </a:solidFill>
                          <a:latin typeface="+mn-lt"/>
                          <a:ea typeface="+mn-ea"/>
                          <a:cs typeface="+mn-cs"/>
                        </a:rPr>
                        <a:t>(292.929.934,66)</a:t>
                      </a:r>
                    </a:p>
                  </a:txBody>
                  <a:tcPr marL="0" marR="0" marT="0" marB="0"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chemeClr val="bg2"/>
                    </a:solidFill>
                  </a:tcPr>
                </a:tc>
                <a:extLst>
                  <a:ext uri="{0D108BD9-81ED-4DB2-BD59-A6C34878D82A}">
                    <a16:rowId xmlns:a16="http://schemas.microsoft.com/office/drawing/2014/main" val="10008"/>
                  </a:ext>
                </a:extLst>
              </a:tr>
              <a:tr h="329184">
                <a:tc>
                  <a:txBody>
                    <a:bodyPr/>
                    <a:lstStyle/>
                    <a:p>
                      <a:pPr marL="0" indent="0" algn="l">
                        <a:buNone/>
                      </a:pPr>
                      <a:r>
                        <a:rPr lang="en-US" sz="1200" b="1" dirty="0">
                          <a:solidFill>
                            <a:schemeClr val="tx1"/>
                          </a:solidFill>
                        </a:rPr>
                        <a:t>Total das provisões</a:t>
                      </a:r>
                      <a:endParaRPr lang="en-US" sz="12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EAF1FD"/>
                    </a:solidFill>
                  </a:tcPr>
                </a:tc>
                <a:tc>
                  <a:txBody>
                    <a:bodyPr/>
                    <a:lstStyle/>
                    <a:p>
                      <a:pPr marL="0" indent="0" algn="ctr">
                        <a:buNone/>
                      </a:pPr>
                      <a:endParaRPr lang="en-US" sz="1200" dirty="0"/>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EAF1FD"/>
                    </a:solidFill>
                  </a:tcPr>
                </a:tc>
                <a:tc>
                  <a:txBody>
                    <a:bodyPr/>
                    <a:lstStyle/>
                    <a:p>
                      <a:pPr marL="0" indent="0" algn="ctr">
                        <a:buNone/>
                      </a:pPr>
                      <a:r>
                        <a:rPr lang="en-US" sz="1200" b="1" dirty="0">
                          <a:solidFill>
                            <a:schemeClr val="tx1"/>
                          </a:solidFill>
                        </a:rPr>
                        <a:t>(304.830.756,85)</a:t>
                      </a:r>
                    </a:p>
                  </a:txBody>
                  <a:tcPr marL="73152" marR="73152" marT="27432" marB="27432" anchor="ctr">
                    <a:lnL w="9525" cap="flat" cmpd="sng" algn="ctr">
                      <a:solidFill>
                        <a:srgbClr val="D5DCE8"/>
                      </a:solidFill>
                      <a:prstDash val="solid"/>
                      <a:round/>
                      <a:headEnd type="none" w="med" len="med"/>
                      <a:tailEnd type="none" w="med" len="med"/>
                    </a:lnL>
                    <a:lnR w="9525" cap="flat" cmpd="sng" algn="ctr">
                      <a:solidFill>
                        <a:srgbClr val="D5DCE8"/>
                      </a:solidFill>
                      <a:prstDash val="solid"/>
                      <a:round/>
                      <a:headEnd type="none" w="med" len="med"/>
                      <a:tailEnd type="none" w="med" len="med"/>
                    </a:lnR>
                    <a:lnT w="9525" cap="flat" cmpd="sng" algn="ctr">
                      <a:solidFill>
                        <a:srgbClr val="D5DCE8"/>
                      </a:solidFill>
                      <a:prstDash val="solid"/>
                      <a:round/>
                      <a:headEnd type="none" w="med" len="med"/>
                      <a:tailEnd type="none" w="med" len="med"/>
                    </a:lnT>
                    <a:lnB w="9525" cap="flat" cmpd="sng" algn="ctr">
                      <a:solidFill>
                        <a:srgbClr val="D5DCE8"/>
                      </a:solidFill>
                      <a:prstDash val="solid"/>
                      <a:round/>
                      <a:headEnd type="none" w="med" len="med"/>
                      <a:tailEnd type="none" w="med" len="med"/>
                    </a:lnB>
                    <a:solidFill>
                      <a:srgbClr val="EAF1FD"/>
                    </a:solidFill>
                  </a:tcPr>
                </a:tc>
                <a:extLst>
                  <a:ext uri="{0D108BD9-81ED-4DB2-BD59-A6C34878D82A}">
                    <a16:rowId xmlns:a16="http://schemas.microsoft.com/office/drawing/2014/main" val="10009"/>
                  </a:ext>
                </a:extLst>
              </a:tr>
            </a:tbl>
          </a:graphicData>
        </a:graphic>
      </p:graphicFrame>
      <p:sp>
        <p:nvSpPr>
          <p:cNvPr id="17" name="res_fluxo_titulo"/>
          <p:cNvSpPr txBox="1"/>
          <p:nvPr/>
        </p:nvSpPr>
        <p:spPr>
          <a:xfrm>
            <a:off x="7315200" y="2814843"/>
            <a:ext cx="4343400" cy="365760"/>
          </a:xfrm>
          <a:prstGeom prst="rect">
            <a:avLst/>
          </a:prstGeom>
          <a:noFill/>
          <a:ln/>
        </p:spPr>
        <p:txBody>
          <a:bodyPr wrap="square" lIns="0" tIns="0" rIns="0" bIns="0" rtlCol="0" anchor="ctr"/>
          <a:lstStyle/>
          <a:p>
            <a:pPr marL="0" indent="0">
              <a:buNone/>
            </a:pPr>
            <a:r>
              <a:rPr lang="en-US" sz="1600" b="1" dirty="0">
                <a:solidFill>
                  <a:schemeClr val="tx2"/>
                </a:solidFill>
              </a:rPr>
              <a:t>O que acontece com o déficit</a:t>
            </a:r>
            <a:endParaRPr lang="en-US" sz="1600" dirty="0"/>
          </a:p>
        </p:txBody>
      </p:sp>
      <p:sp>
        <p:nvSpPr>
          <p:cNvPr id="18" name="res_fluxo_ponto_195"/>
          <p:cNvSpPr/>
          <p:nvPr/>
        </p:nvSpPr>
        <p:spPr>
          <a:xfrm>
            <a:off x="7315200" y="3590574"/>
            <a:ext cx="292608" cy="292608"/>
          </a:xfrm>
          <a:prstGeom prst="ellipse">
            <a:avLst/>
          </a:prstGeom>
          <a:solidFill>
            <a:srgbClr val="FF0000"/>
          </a:solidFill>
          <a:ln w="12700">
            <a:solidFill>
              <a:schemeClr val="accent4"/>
            </a:solidFill>
            <a:prstDash val="solid"/>
          </a:ln>
        </p:spPr>
        <p:txBody>
          <a:bodyPr/>
          <a:lstStyle/>
          <a:p>
            <a:endParaRPr lang="pt-BR"/>
          </a:p>
        </p:txBody>
      </p:sp>
      <p:sp>
        <p:nvSpPr>
          <p:cNvPr id="19" name="res_fluxo_196"/>
          <p:cNvSpPr txBox="1"/>
          <p:nvPr/>
        </p:nvSpPr>
        <p:spPr>
          <a:xfrm>
            <a:off x="7772400" y="3435126"/>
            <a:ext cx="3886200" cy="621792"/>
          </a:xfrm>
          <a:prstGeom prst="rect">
            <a:avLst/>
          </a:prstGeom>
          <a:noFill/>
          <a:ln/>
        </p:spPr>
        <p:txBody>
          <a:bodyPr wrap="square" lIns="0" tIns="0" rIns="0" bIns="0" rtlCol="0" anchor="ctr"/>
          <a:lstStyle/>
          <a:p>
            <a:pPr marL="0" indent="0">
              <a:buNone/>
            </a:pPr>
            <a:r>
              <a:rPr lang="en-US" sz="1200" dirty="0">
                <a:solidFill>
                  <a:schemeClr val="tx1"/>
                </a:solidFill>
              </a:rPr>
              <a:t>Déficit atuarial</a:t>
            </a:r>
            <a:endParaRPr lang="en-US" sz="1200" dirty="0"/>
          </a:p>
          <a:p>
            <a:pPr marL="0" indent="0">
              <a:buNone/>
            </a:pPr>
            <a:r>
              <a:rPr lang="en-US" sz="1600" b="1" dirty="0">
                <a:solidFill>
                  <a:schemeClr val="tx2"/>
                </a:solidFill>
              </a:rPr>
              <a:t>R$ 62.810.017,39</a:t>
            </a:r>
          </a:p>
        </p:txBody>
      </p:sp>
      <p:sp>
        <p:nvSpPr>
          <p:cNvPr id="24" name="res_fluxo_ponto_201"/>
          <p:cNvSpPr/>
          <p:nvPr/>
        </p:nvSpPr>
        <p:spPr>
          <a:xfrm>
            <a:off x="7315200" y="4432799"/>
            <a:ext cx="292608" cy="292608"/>
          </a:xfrm>
          <a:prstGeom prst="ellipse">
            <a:avLst/>
          </a:prstGeom>
          <a:solidFill>
            <a:srgbClr val="00B050"/>
          </a:solidFill>
          <a:ln w="12700">
            <a:solidFill>
              <a:schemeClr val="accent3"/>
            </a:solidFill>
            <a:prstDash val="solid"/>
          </a:ln>
        </p:spPr>
        <p:txBody>
          <a:bodyPr/>
          <a:lstStyle/>
          <a:p>
            <a:endParaRPr lang="pt-BR"/>
          </a:p>
        </p:txBody>
      </p:sp>
      <p:sp>
        <p:nvSpPr>
          <p:cNvPr id="25" name="res_fluxo_202"/>
          <p:cNvSpPr txBox="1"/>
          <p:nvPr/>
        </p:nvSpPr>
        <p:spPr>
          <a:xfrm>
            <a:off x="7772400" y="4277351"/>
            <a:ext cx="3886200" cy="621792"/>
          </a:xfrm>
          <a:prstGeom prst="rect">
            <a:avLst/>
          </a:prstGeom>
          <a:noFill/>
          <a:ln/>
        </p:spPr>
        <p:txBody>
          <a:bodyPr wrap="square" lIns="0" tIns="0" rIns="0" bIns="0" rtlCol="0" anchor="ctr"/>
          <a:lstStyle/>
          <a:p>
            <a:pPr marL="0" indent="0">
              <a:buNone/>
            </a:pPr>
            <a:r>
              <a:rPr lang="en-US" sz="1200" dirty="0">
                <a:solidFill>
                  <a:schemeClr val="tx1"/>
                </a:solidFill>
              </a:rPr>
              <a:t>Plano de amortização vigente – </a:t>
            </a:r>
            <a:r>
              <a:rPr lang="en-US" sz="1200" b="1" dirty="0">
                <a:solidFill>
                  <a:schemeClr val="tx1"/>
                </a:solidFill>
              </a:rPr>
              <a:t>Lei nº 235/2020</a:t>
            </a:r>
            <a:endParaRPr lang="en-US" sz="1200" b="1" dirty="0"/>
          </a:p>
          <a:p>
            <a:pPr marL="0" indent="0">
              <a:buNone/>
            </a:pPr>
            <a:r>
              <a:rPr lang="en-US" sz="1600" b="1" dirty="0">
                <a:solidFill>
                  <a:schemeClr val="tx2"/>
                </a:solidFill>
              </a:rPr>
              <a:t>R$ 80.968.720,94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0">
            <a:extLst>
              <a:ext uri="{FF2B5EF4-FFF2-40B4-BE49-F238E27FC236}">
                <a16:creationId xmlns:a16="http://schemas.microsoft.com/office/drawing/2014/main" id="{3FD0847D-CA21-A766-0EEA-613BC98C5C5B}"/>
              </a:ext>
            </a:extLst>
          </p:cNvPr>
          <p:cNvSpPr>
            <a:spLocks noGrp="1"/>
          </p:cNvSpPr>
          <p:nvPr>
            <p:ph type="title" idx="4294967295" hasCustomPrompt="1"/>
          </p:nvPr>
        </p:nvSpPr>
        <p:spPr>
          <a:xfrm>
            <a:off x="579120" y="201613"/>
            <a:ext cx="8777288" cy="731837"/>
          </a:xfrm>
          <a:prstGeom prst="rect">
            <a:avLst/>
          </a:prstGeom>
          <a:noFill/>
          <a:ln/>
        </p:spPr>
        <p:txBody>
          <a:bodyPr wrap="square" lIns="0" tIns="0" rIns="0" bIns="0" rtlCol="0" anchor="ctr"/>
          <a:lstStyle/>
          <a:p>
            <a:pPr marL="0" indent="0" algn="l">
              <a:buNone/>
            </a:pPr>
            <a:r>
              <a:rPr lang="en-US" sz="2400" b="1" dirty="0" err="1">
                <a:solidFill>
                  <a:schemeClr val="tx2"/>
                </a:solidFill>
              </a:rPr>
              <a:t>Alíquota</a:t>
            </a:r>
            <a:r>
              <a:rPr lang="en-US" sz="2400" b="1" dirty="0">
                <a:solidFill>
                  <a:schemeClr val="tx2"/>
                </a:solidFill>
              </a:rPr>
              <a:t> suplementar – Lei nº 235/2020</a:t>
            </a:r>
            <a:endParaRPr lang="en-US" sz="2400" dirty="0"/>
          </a:p>
        </p:txBody>
      </p:sp>
      <p:sp>
        <p:nvSpPr>
          <p:cNvPr id="8" name="etapa_fundo_253">
            <a:extLst>
              <a:ext uri="{FF2B5EF4-FFF2-40B4-BE49-F238E27FC236}">
                <a16:creationId xmlns:a16="http://schemas.microsoft.com/office/drawing/2014/main" id="{D65A8561-801A-1F53-8107-6B81E2D63D34}"/>
              </a:ext>
            </a:extLst>
          </p:cNvPr>
          <p:cNvSpPr/>
          <p:nvPr/>
        </p:nvSpPr>
        <p:spPr>
          <a:xfrm>
            <a:off x="9464040" y="438912"/>
            <a:ext cx="2194560" cy="457200"/>
          </a:xfrm>
          <a:prstGeom prst="roundRect">
            <a:avLst>
              <a:gd name="adj" fmla="val 50000"/>
            </a:avLst>
          </a:prstGeom>
          <a:solidFill>
            <a:schemeClr val="bg2"/>
          </a:solidFill>
          <a:ln w="12700">
            <a:solidFill>
              <a:schemeClr val="bg2"/>
            </a:solidFill>
            <a:prstDash val="solid"/>
          </a:ln>
        </p:spPr>
        <p:txBody>
          <a:bodyPr/>
          <a:lstStyle/>
          <a:p>
            <a:endParaRPr lang="pt-BR"/>
          </a:p>
        </p:txBody>
      </p:sp>
      <p:sp>
        <p:nvSpPr>
          <p:cNvPr id="10" name="etapa_num_fundo_254">
            <a:extLst>
              <a:ext uri="{FF2B5EF4-FFF2-40B4-BE49-F238E27FC236}">
                <a16:creationId xmlns:a16="http://schemas.microsoft.com/office/drawing/2014/main" id="{78CDB6CE-A321-8C1F-01ED-F40468BEE12F}"/>
              </a:ext>
            </a:extLst>
          </p:cNvPr>
          <p:cNvSpPr/>
          <p:nvPr/>
        </p:nvSpPr>
        <p:spPr>
          <a:xfrm>
            <a:off x="9528048" y="484632"/>
            <a:ext cx="365760" cy="365760"/>
          </a:xfrm>
          <a:prstGeom prst="ellipse">
            <a:avLst/>
          </a:prstGeom>
          <a:solidFill>
            <a:schemeClr val="accent1"/>
          </a:solidFill>
          <a:ln w="12700">
            <a:solidFill>
              <a:schemeClr val="accent1"/>
            </a:solidFill>
            <a:prstDash val="solid"/>
          </a:ln>
        </p:spPr>
        <p:txBody>
          <a:bodyPr/>
          <a:lstStyle/>
          <a:p>
            <a:endParaRPr lang="pt-BR"/>
          </a:p>
        </p:txBody>
      </p:sp>
      <p:sp>
        <p:nvSpPr>
          <p:cNvPr id="12" name="etapa_num_255">
            <a:extLst>
              <a:ext uri="{FF2B5EF4-FFF2-40B4-BE49-F238E27FC236}">
                <a16:creationId xmlns:a16="http://schemas.microsoft.com/office/drawing/2014/main" id="{C2A2C8A4-536A-3325-D50A-B3BC739A36AA}"/>
              </a:ext>
            </a:extLst>
          </p:cNvPr>
          <p:cNvSpPr txBox="1"/>
          <p:nvPr/>
        </p:nvSpPr>
        <p:spPr>
          <a:xfrm>
            <a:off x="9528048" y="484632"/>
            <a:ext cx="365760" cy="365760"/>
          </a:xfrm>
          <a:prstGeom prst="rect">
            <a:avLst/>
          </a:prstGeom>
          <a:noFill/>
          <a:ln/>
        </p:spPr>
        <p:txBody>
          <a:bodyPr wrap="square" lIns="0" tIns="0" rIns="0" bIns="0" rtlCol="0" anchor="ctr"/>
          <a:lstStyle/>
          <a:p>
            <a:pPr marL="0" indent="0" algn="ctr">
              <a:buNone/>
            </a:pPr>
            <a:r>
              <a:rPr lang="en-US" sz="1300" b="1" dirty="0">
                <a:solidFill>
                  <a:schemeClr val="bg1"/>
                </a:solidFill>
              </a:rPr>
              <a:t>5</a:t>
            </a:r>
            <a:endParaRPr lang="en-US" sz="1300" dirty="0"/>
          </a:p>
        </p:txBody>
      </p:sp>
      <p:sp>
        <p:nvSpPr>
          <p:cNvPr id="14" name="etapa_nome_256">
            <a:extLst>
              <a:ext uri="{FF2B5EF4-FFF2-40B4-BE49-F238E27FC236}">
                <a16:creationId xmlns:a16="http://schemas.microsoft.com/office/drawing/2014/main" id="{14079927-6712-2EF3-C467-7C7ADBC25D63}"/>
              </a:ext>
            </a:extLst>
          </p:cNvPr>
          <p:cNvSpPr txBox="1"/>
          <p:nvPr/>
        </p:nvSpPr>
        <p:spPr>
          <a:xfrm>
            <a:off x="9966960" y="438912"/>
            <a:ext cx="1645920" cy="457200"/>
          </a:xfrm>
          <a:prstGeom prst="rect">
            <a:avLst/>
          </a:prstGeom>
          <a:noFill/>
          <a:ln/>
        </p:spPr>
        <p:txBody>
          <a:bodyPr wrap="square" lIns="0" tIns="0" rIns="0" bIns="0" rtlCol="0" anchor="ctr"/>
          <a:lstStyle/>
          <a:p>
            <a:pPr marL="0" indent="0">
              <a:buNone/>
            </a:pPr>
            <a:r>
              <a:rPr lang="en-US" sz="1300" b="1" dirty="0">
                <a:solidFill>
                  <a:schemeClr val="tx2"/>
                </a:solidFill>
              </a:rPr>
              <a:t>Resultado atuarial</a:t>
            </a:r>
            <a:endParaRPr lang="en-US" sz="1300" dirty="0"/>
          </a:p>
        </p:txBody>
      </p:sp>
      <p:graphicFrame>
        <p:nvGraphicFramePr>
          <p:cNvPr id="4" name="Tabela 3">
            <a:extLst>
              <a:ext uri="{FF2B5EF4-FFF2-40B4-BE49-F238E27FC236}">
                <a16:creationId xmlns:a16="http://schemas.microsoft.com/office/drawing/2014/main" id="{4A09FD2E-9CBC-E118-AB5D-FC2CC62ECD47}"/>
              </a:ext>
            </a:extLst>
          </p:cNvPr>
          <p:cNvGraphicFramePr>
            <a:graphicFrameLocks noGrp="1"/>
          </p:cNvGraphicFramePr>
          <p:nvPr/>
        </p:nvGraphicFramePr>
        <p:xfrm>
          <a:off x="1877032" y="1098515"/>
          <a:ext cx="8437935" cy="5327586"/>
        </p:xfrm>
        <a:graphic>
          <a:graphicData uri="http://schemas.openxmlformats.org/drawingml/2006/table">
            <a:tbl>
              <a:tblPr/>
              <a:tblGrid>
                <a:gridCol w="919141">
                  <a:extLst>
                    <a:ext uri="{9D8B030D-6E8A-4147-A177-3AD203B41FA5}">
                      <a16:colId xmlns:a16="http://schemas.microsoft.com/office/drawing/2014/main" val="3626157555"/>
                    </a:ext>
                  </a:extLst>
                </a:gridCol>
                <a:gridCol w="1944516">
                  <a:extLst>
                    <a:ext uri="{9D8B030D-6E8A-4147-A177-3AD203B41FA5}">
                      <a16:colId xmlns:a16="http://schemas.microsoft.com/office/drawing/2014/main" val="853063329"/>
                    </a:ext>
                  </a:extLst>
                </a:gridCol>
                <a:gridCol w="1814881">
                  <a:extLst>
                    <a:ext uri="{9D8B030D-6E8A-4147-A177-3AD203B41FA5}">
                      <a16:colId xmlns:a16="http://schemas.microsoft.com/office/drawing/2014/main" val="2147223053"/>
                    </a:ext>
                  </a:extLst>
                </a:gridCol>
                <a:gridCol w="2063372">
                  <a:extLst>
                    <a:ext uri="{9D8B030D-6E8A-4147-A177-3AD203B41FA5}">
                      <a16:colId xmlns:a16="http://schemas.microsoft.com/office/drawing/2014/main" val="278264828"/>
                    </a:ext>
                  </a:extLst>
                </a:gridCol>
                <a:gridCol w="1696025">
                  <a:extLst>
                    <a:ext uri="{9D8B030D-6E8A-4147-A177-3AD203B41FA5}">
                      <a16:colId xmlns:a16="http://schemas.microsoft.com/office/drawing/2014/main" val="1155373814"/>
                    </a:ext>
                  </a:extLst>
                </a:gridCol>
              </a:tblGrid>
              <a:tr h="241789">
                <a:tc>
                  <a:txBody>
                    <a:bodyPr/>
                    <a:lstStyle/>
                    <a:p>
                      <a:pPr algn="ctr">
                        <a:buNone/>
                      </a:pPr>
                      <a:r>
                        <a:rPr lang="pt-BR" sz="1200" b="1" dirty="0">
                          <a:solidFill>
                            <a:srgbClr val="FFFFFF"/>
                          </a:solidFill>
                          <a:effectLst/>
                          <a:latin typeface="Leelawadee UI" panose="020B0502040204020203" pitchFamily="34" charset="-34"/>
                          <a:ea typeface="Times New Roman" panose="02020603050405020304" pitchFamily="18" charset="0"/>
                          <a:cs typeface="Gisha" panose="020B0502040204020203" pitchFamily="34" charset="-79"/>
                        </a:rPr>
                        <a:t>ANO</a:t>
                      </a:r>
                      <a:endParaRPr lang="pt-BR" sz="12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2463"/>
                    </a:solidFill>
                  </a:tcPr>
                </a:tc>
                <a:tc>
                  <a:txBody>
                    <a:bodyPr/>
                    <a:lstStyle/>
                    <a:p>
                      <a:pPr algn="ctr">
                        <a:buNone/>
                      </a:pPr>
                      <a:r>
                        <a:rPr lang="pt-BR" sz="1200" b="1" dirty="0">
                          <a:solidFill>
                            <a:srgbClr val="FFFFFF"/>
                          </a:solidFill>
                          <a:effectLst/>
                          <a:latin typeface="Leelawadee UI" panose="020B0502040204020203" pitchFamily="34" charset="-34"/>
                          <a:ea typeface="Times New Roman" panose="02020603050405020304" pitchFamily="18" charset="0"/>
                          <a:cs typeface="Gisha" panose="020B0502040204020203" pitchFamily="34" charset="-79"/>
                        </a:rPr>
                        <a:t>DÉFICIT ATUARIAL INICIAL (R$)</a:t>
                      </a:r>
                      <a:endParaRPr lang="pt-BR" sz="12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2463"/>
                    </a:solidFill>
                  </a:tcPr>
                </a:tc>
                <a:tc>
                  <a:txBody>
                    <a:bodyPr/>
                    <a:lstStyle/>
                    <a:p>
                      <a:pPr algn="ctr">
                        <a:buNone/>
                      </a:pPr>
                      <a:r>
                        <a:rPr lang="pt-BR" sz="1200" b="1" dirty="0">
                          <a:solidFill>
                            <a:srgbClr val="FFFFFF"/>
                          </a:solidFill>
                          <a:effectLst/>
                          <a:latin typeface="Leelawadee UI" panose="020B0502040204020203" pitchFamily="34" charset="-34"/>
                          <a:ea typeface="Times New Roman" panose="02020603050405020304" pitchFamily="18" charset="0"/>
                          <a:cs typeface="Gisha" panose="020B0502040204020203" pitchFamily="34" charset="-79"/>
                        </a:rPr>
                        <a:t>PAGAMENTO (R$)</a:t>
                      </a:r>
                      <a:endParaRPr lang="pt-BR" sz="12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2463"/>
                    </a:solidFill>
                  </a:tcPr>
                </a:tc>
                <a:tc>
                  <a:txBody>
                    <a:bodyPr/>
                    <a:lstStyle/>
                    <a:p>
                      <a:pPr algn="ctr">
                        <a:buNone/>
                      </a:pPr>
                      <a:r>
                        <a:rPr lang="pt-BR" sz="1200" b="1" dirty="0">
                          <a:solidFill>
                            <a:srgbClr val="FFFFFF"/>
                          </a:solidFill>
                          <a:effectLst/>
                          <a:latin typeface="Leelawadee UI" panose="020B0502040204020203" pitchFamily="34" charset="-34"/>
                          <a:ea typeface="Times New Roman" panose="02020603050405020304" pitchFamily="18" charset="0"/>
                          <a:cs typeface="Gisha" panose="020B0502040204020203" pitchFamily="34" charset="-79"/>
                        </a:rPr>
                        <a:t>DÉFICIT ATUARIAL FINAL (R$)</a:t>
                      </a:r>
                      <a:endParaRPr lang="pt-BR" sz="12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2463"/>
                    </a:solidFill>
                  </a:tcPr>
                </a:tc>
                <a:tc>
                  <a:txBody>
                    <a:bodyPr/>
                    <a:lstStyle/>
                    <a:p>
                      <a:pPr algn="ctr">
                        <a:buNone/>
                      </a:pPr>
                      <a:r>
                        <a:rPr lang="pt-BR" sz="1200" b="1" dirty="0">
                          <a:solidFill>
                            <a:srgbClr val="FFFFFF"/>
                          </a:solidFill>
                          <a:effectLst/>
                          <a:latin typeface="Leelawadee UI" panose="020B0502040204020203" pitchFamily="34" charset="-34"/>
                          <a:ea typeface="Times New Roman" panose="02020603050405020304" pitchFamily="18" charset="0"/>
                          <a:cs typeface="Gisha" panose="020B0502040204020203" pitchFamily="34" charset="-79"/>
                        </a:rPr>
                        <a:t>ALÍQUOTA SUPLEMENTAR</a:t>
                      </a:r>
                      <a:endParaRPr lang="pt-BR" sz="12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2463"/>
                    </a:solidFill>
                  </a:tcPr>
                </a:tc>
                <a:extLst>
                  <a:ext uri="{0D108BD9-81ED-4DB2-BD59-A6C34878D82A}">
                    <a16:rowId xmlns:a16="http://schemas.microsoft.com/office/drawing/2014/main" val="2307762352"/>
                  </a:ext>
                </a:extLst>
              </a:tr>
              <a:tr h="275657">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2026</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62.810.017,39</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5.159.434,82</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61.193.067,55</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6,00%</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extLst>
                  <a:ext uri="{0D108BD9-81ED-4DB2-BD59-A6C34878D82A}">
                    <a16:rowId xmlns:a16="http://schemas.microsoft.com/office/drawing/2014/main" val="3173547267"/>
                  </a:ext>
                </a:extLst>
              </a:tr>
              <a:tr h="275657">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2027</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61.193.067,55</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5.211.029,17</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59.433.327,40</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6,00%</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extLst>
                  <a:ext uri="{0D108BD9-81ED-4DB2-BD59-A6C34878D82A}">
                    <a16:rowId xmlns:a16="http://schemas.microsoft.com/office/drawing/2014/main" val="2937592122"/>
                  </a:ext>
                </a:extLst>
              </a:tr>
              <a:tr h="275657">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2028</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59.433.327,40</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5.263.139,46</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57.522.227,60</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6,00%</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extLst>
                  <a:ext uri="{0D108BD9-81ED-4DB2-BD59-A6C34878D82A}">
                    <a16:rowId xmlns:a16="http://schemas.microsoft.com/office/drawing/2014/main" val="3277167000"/>
                  </a:ext>
                </a:extLst>
              </a:tr>
              <a:tr h="275657">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2029</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57.522.227,60</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5.315.770,85</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55.450.710,39</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6,00%</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extLst>
                  <a:ext uri="{0D108BD9-81ED-4DB2-BD59-A6C34878D82A}">
                    <a16:rowId xmlns:a16="http://schemas.microsoft.com/office/drawing/2014/main" val="439984033"/>
                  </a:ext>
                </a:extLst>
              </a:tr>
              <a:tr h="275657">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2030</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55.450.710,39</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5.368.928,56</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53.209.201,89</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6,00%</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extLst>
                  <a:ext uri="{0D108BD9-81ED-4DB2-BD59-A6C34878D82A}">
                    <a16:rowId xmlns:a16="http://schemas.microsoft.com/office/drawing/2014/main" val="88629191"/>
                  </a:ext>
                </a:extLst>
              </a:tr>
              <a:tr h="275657">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2031</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53.209.201,89</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5.422.617,85</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50.787.583,03</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6,00%</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extLst>
                  <a:ext uri="{0D108BD9-81ED-4DB2-BD59-A6C34878D82A}">
                    <a16:rowId xmlns:a16="http://schemas.microsoft.com/office/drawing/2014/main" val="1089741007"/>
                  </a:ext>
                </a:extLst>
              </a:tr>
              <a:tr h="275657">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2032</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50.787.583,03</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5.476.844,03</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48.175.158,69</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6,00%</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extLst>
                  <a:ext uri="{0D108BD9-81ED-4DB2-BD59-A6C34878D82A}">
                    <a16:rowId xmlns:a16="http://schemas.microsoft.com/office/drawing/2014/main" val="216760623"/>
                  </a:ext>
                </a:extLst>
              </a:tr>
              <a:tr h="275657">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2033</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48.175.158,69</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5.531.612,47</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45.360.625,17</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6,00%</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extLst>
                  <a:ext uri="{0D108BD9-81ED-4DB2-BD59-A6C34878D82A}">
                    <a16:rowId xmlns:a16="http://schemas.microsoft.com/office/drawing/2014/main" val="66838343"/>
                  </a:ext>
                </a:extLst>
              </a:tr>
              <a:tr h="275657">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2034</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45.360.625,17</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5.586.928,59</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42.332.035,84</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6,00%</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extLst>
                  <a:ext uri="{0D108BD9-81ED-4DB2-BD59-A6C34878D82A}">
                    <a16:rowId xmlns:a16="http://schemas.microsoft.com/office/drawing/2014/main" val="259362020"/>
                  </a:ext>
                </a:extLst>
              </a:tr>
              <a:tr h="275657">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2035</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42.332.035,84</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5.642.797,88</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39.076.764,79</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6,00%</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extLst>
                  <a:ext uri="{0D108BD9-81ED-4DB2-BD59-A6C34878D82A}">
                    <a16:rowId xmlns:a16="http://schemas.microsoft.com/office/drawing/2014/main" val="3791144164"/>
                  </a:ext>
                </a:extLst>
              </a:tr>
              <a:tr h="275657">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2036</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39.076.764,79</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5.699.225,85</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35.581.468,47</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6,00%</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extLst>
                  <a:ext uri="{0D108BD9-81ED-4DB2-BD59-A6C34878D82A}">
                    <a16:rowId xmlns:a16="http://schemas.microsoft.com/office/drawing/2014/main" val="2296545556"/>
                  </a:ext>
                </a:extLst>
              </a:tr>
              <a:tr h="275657">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2037</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35.581.468,47</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5.756.218,11</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31.832.045,18</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6,00%</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extLst>
                  <a:ext uri="{0D108BD9-81ED-4DB2-BD59-A6C34878D82A}">
                    <a16:rowId xmlns:a16="http://schemas.microsoft.com/office/drawing/2014/main" val="358820751"/>
                  </a:ext>
                </a:extLst>
              </a:tr>
              <a:tr h="275657">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2038</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31.832.045,18</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5.813.780,29</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27.813.592,23</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6,00%</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extLst>
                  <a:ext uri="{0D108BD9-81ED-4DB2-BD59-A6C34878D82A}">
                    <a16:rowId xmlns:a16="http://schemas.microsoft.com/office/drawing/2014/main" val="939392112"/>
                  </a:ext>
                </a:extLst>
              </a:tr>
              <a:tr h="275657">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2039</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27.813.592,23</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5.871.918,10</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23.510.360,73</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6,00%</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extLst>
                  <a:ext uri="{0D108BD9-81ED-4DB2-BD59-A6C34878D82A}">
                    <a16:rowId xmlns:a16="http://schemas.microsoft.com/office/drawing/2014/main" val="551612723"/>
                  </a:ext>
                </a:extLst>
              </a:tr>
              <a:tr h="275657">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2040</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23.510.360,73</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5.930.637,28</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18.905.707,80</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6,00%</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extLst>
                  <a:ext uri="{0D108BD9-81ED-4DB2-BD59-A6C34878D82A}">
                    <a16:rowId xmlns:a16="http://schemas.microsoft.com/office/drawing/2014/main" val="2075863698"/>
                  </a:ext>
                </a:extLst>
              </a:tr>
              <a:tr h="275657">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2041</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18.905.707,80</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5.989.943,65</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13.982.046,07</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6,00%</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extLst>
                  <a:ext uri="{0D108BD9-81ED-4DB2-BD59-A6C34878D82A}">
                    <a16:rowId xmlns:a16="http://schemas.microsoft.com/office/drawing/2014/main" val="2035797945"/>
                  </a:ext>
                </a:extLst>
              </a:tr>
              <a:tr h="275657">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2042</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13.982.046,07</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a:effectLst/>
                          <a:latin typeface="Leelawadee UI" panose="020B0502040204020203" pitchFamily="34" charset="-34"/>
                          <a:ea typeface="Times New Roman" panose="02020603050405020304" pitchFamily="18" charset="0"/>
                          <a:cs typeface="Gisha" panose="020B0502040204020203" pitchFamily="34" charset="-79"/>
                        </a:rPr>
                        <a:t>6.049.843,09</a:t>
                      </a:r>
                      <a:endParaRPr lang="pt-BR" sz="140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8.720.790,38</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6,00%</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extLst>
                  <a:ext uri="{0D108BD9-81ED-4DB2-BD59-A6C34878D82A}">
                    <a16:rowId xmlns:a16="http://schemas.microsoft.com/office/drawing/2014/main" val="2154377069"/>
                  </a:ext>
                </a:extLst>
              </a:tr>
              <a:tr h="275657">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2043</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8.720.790,38</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6.110.341,52</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3.102.301,44</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6,00%</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extLst>
                  <a:ext uri="{0D108BD9-81ED-4DB2-BD59-A6C34878D82A}">
                    <a16:rowId xmlns:a16="http://schemas.microsoft.com/office/drawing/2014/main" val="1596250568"/>
                  </a:ext>
                </a:extLst>
              </a:tr>
            </a:tbl>
          </a:graphicData>
        </a:graphic>
      </p:graphicFrame>
    </p:spTree>
    <p:extLst>
      <p:ext uri="{BB962C8B-B14F-4D97-AF65-F5344CB8AC3E}">
        <p14:creationId xmlns:p14="http://schemas.microsoft.com/office/powerpoint/2010/main" val="3948931866"/>
      </p:ext>
    </p:extLst>
  </p:cSld>
  <p:clrMapOvr>
    <a:masterClrMapping/>
  </p:clrMapOvr>
  <p:transition spd="med">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AB25F-2BDF-7535-37F1-1D4722E44B10}"/>
            </a:ext>
          </a:extLst>
        </p:cNvPr>
        <p:cNvGrpSpPr/>
        <p:nvPr/>
      </p:nvGrpSpPr>
      <p:grpSpPr>
        <a:xfrm>
          <a:off x="0" y="0"/>
          <a:ext cx="0" cy="0"/>
          <a:chOff x="0" y="0"/>
          <a:chExt cx="0" cy="0"/>
        </a:xfrm>
      </p:grpSpPr>
      <p:sp>
        <p:nvSpPr>
          <p:cNvPr id="6" name="Text 0">
            <a:extLst>
              <a:ext uri="{FF2B5EF4-FFF2-40B4-BE49-F238E27FC236}">
                <a16:creationId xmlns:a16="http://schemas.microsoft.com/office/drawing/2014/main" id="{C8940A3C-95F5-1DCD-0E79-1E480D98D77B}"/>
              </a:ext>
            </a:extLst>
          </p:cNvPr>
          <p:cNvSpPr>
            <a:spLocks noGrp="1"/>
          </p:cNvSpPr>
          <p:nvPr>
            <p:ph type="title" idx="4294967295" hasCustomPrompt="1"/>
          </p:nvPr>
        </p:nvSpPr>
        <p:spPr>
          <a:xfrm>
            <a:off x="579120" y="201613"/>
            <a:ext cx="8777288" cy="731837"/>
          </a:xfrm>
          <a:prstGeom prst="rect">
            <a:avLst/>
          </a:prstGeom>
          <a:noFill/>
          <a:ln/>
        </p:spPr>
        <p:txBody>
          <a:bodyPr wrap="square" lIns="0" tIns="0" rIns="0" bIns="0" rtlCol="0" anchor="ctr"/>
          <a:lstStyle/>
          <a:p>
            <a:pPr marL="0" indent="0" algn="l">
              <a:buNone/>
            </a:pPr>
            <a:r>
              <a:rPr lang="en-US" sz="2400" b="1" dirty="0" err="1">
                <a:solidFill>
                  <a:schemeClr val="tx2"/>
                </a:solidFill>
              </a:rPr>
              <a:t>Alíquota</a:t>
            </a:r>
            <a:r>
              <a:rPr lang="en-US" sz="2400" b="1" dirty="0">
                <a:solidFill>
                  <a:schemeClr val="tx2"/>
                </a:solidFill>
              </a:rPr>
              <a:t> suplementar – Lei nº 235/2020</a:t>
            </a:r>
            <a:endParaRPr lang="en-US" sz="2400" dirty="0"/>
          </a:p>
        </p:txBody>
      </p:sp>
      <p:sp>
        <p:nvSpPr>
          <p:cNvPr id="8" name="etapa_fundo_253">
            <a:extLst>
              <a:ext uri="{FF2B5EF4-FFF2-40B4-BE49-F238E27FC236}">
                <a16:creationId xmlns:a16="http://schemas.microsoft.com/office/drawing/2014/main" id="{89DBF726-3B2D-0DB8-AB2D-1811EE112681}"/>
              </a:ext>
            </a:extLst>
          </p:cNvPr>
          <p:cNvSpPr/>
          <p:nvPr/>
        </p:nvSpPr>
        <p:spPr>
          <a:xfrm>
            <a:off x="9464040" y="438912"/>
            <a:ext cx="2194560" cy="457200"/>
          </a:xfrm>
          <a:prstGeom prst="roundRect">
            <a:avLst>
              <a:gd name="adj" fmla="val 50000"/>
            </a:avLst>
          </a:prstGeom>
          <a:solidFill>
            <a:schemeClr val="bg2"/>
          </a:solidFill>
          <a:ln w="12700">
            <a:solidFill>
              <a:schemeClr val="bg2"/>
            </a:solidFill>
            <a:prstDash val="solid"/>
          </a:ln>
        </p:spPr>
        <p:txBody>
          <a:bodyPr/>
          <a:lstStyle/>
          <a:p>
            <a:endParaRPr lang="pt-BR"/>
          </a:p>
        </p:txBody>
      </p:sp>
      <p:sp>
        <p:nvSpPr>
          <p:cNvPr id="10" name="etapa_num_fundo_254">
            <a:extLst>
              <a:ext uri="{FF2B5EF4-FFF2-40B4-BE49-F238E27FC236}">
                <a16:creationId xmlns:a16="http://schemas.microsoft.com/office/drawing/2014/main" id="{AC7018A9-90DC-ECEA-4DD7-83488D00E10E}"/>
              </a:ext>
            </a:extLst>
          </p:cNvPr>
          <p:cNvSpPr/>
          <p:nvPr/>
        </p:nvSpPr>
        <p:spPr>
          <a:xfrm>
            <a:off x="9528048" y="484632"/>
            <a:ext cx="365760" cy="365760"/>
          </a:xfrm>
          <a:prstGeom prst="ellipse">
            <a:avLst/>
          </a:prstGeom>
          <a:solidFill>
            <a:schemeClr val="accent1"/>
          </a:solidFill>
          <a:ln w="12700">
            <a:solidFill>
              <a:schemeClr val="accent1"/>
            </a:solidFill>
            <a:prstDash val="solid"/>
          </a:ln>
        </p:spPr>
        <p:txBody>
          <a:bodyPr/>
          <a:lstStyle/>
          <a:p>
            <a:endParaRPr lang="pt-BR"/>
          </a:p>
        </p:txBody>
      </p:sp>
      <p:sp>
        <p:nvSpPr>
          <p:cNvPr id="12" name="etapa_num_255">
            <a:extLst>
              <a:ext uri="{FF2B5EF4-FFF2-40B4-BE49-F238E27FC236}">
                <a16:creationId xmlns:a16="http://schemas.microsoft.com/office/drawing/2014/main" id="{52B8FB9D-77F9-0827-5917-94D36C7BB625}"/>
              </a:ext>
            </a:extLst>
          </p:cNvPr>
          <p:cNvSpPr txBox="1"/>
          <p:nvPr/>
        </p:nvSpPr>
        <p:spPr>
          <a:xfrm>
            <a:off x="9528048" y="484632"/>
            <a:ext cx="365760" cy="365760"/>
          </a:xfrm>
          <a:prstGeom prst="rect">
            <a:avLst/>
          </a:prstGeom>
          <a:noFill/>
          <a:ln/>
        </p:spPr>
        <p:txBody>
          <a:bodyPr wrap="square" lIns="0" tIns="0" rIns="0" bIns="0" rtlCol="0" anchor="ctr"/>
          <a:lstStyle/>
          <a:p>
            <a:pPr marL="0" indent="0" algn="ctr">
              <a:buNone/>
            </a:pPr>
            <a:r>
              <a:rPr lang="en-US" sz="1300" b="1" dirty="0">
                <a:solidFill>
                  <a:schemeClr val="bg1"/>
                </a:solidFill>
              </a:rPr>
              <a:t>5</a:t>
            </a:r>
            <a:endParaRPr lang="en-US" sz="1300" dirty="0"/>
          </a:p>
        </p:txBody>
      </p:sp>
      <p:sp>
        <p:nvSpPr>
          <p:cNvPr id="14" name="etapa_nome_256">
            <a:extLst>
              <a:ext uri="{FF2B5EF4-FFF2-40B4-BE49-F238E27FC236}">
                <a16:creationId xmlns:a16="http://schemas.microsoft.com/office/drawing/2014/main" id="{81942895-1D21-EE65-AC63-0ED6F16D947F}"/>
              </a:ext>
            </a:extLst>
          </p:cNvPr>
          <p:cNvSpPr txBox="1"/>
          <p:nvPr/>
        </p:nvSpPr>
        <p:spPr>
          <a:xfrm>
            <a:off x="9966960" y="438912"/>
            <a:ext cx="1645920" cy="457200"/>
          </a:xfrm>
          <a:prstGeom prst="rect">
            <a:avLst/>
          </a:prstGeom>
          <a:noFill/>
          <a:ln/>
        </p:spPr>
        <p:txBody>
          <a:bodyPr wrap="square" lIns="0" tIns="0" rIns="0" bIns="0" rtlCol="0" anchor="ctr"/>
          <a:lstStyle/>
          <a:p>
            <a:pPr marL="0" indent="0">
              <a:buNone/>
            </a:pPr>
            <a:r>
              <a:rPr lang="en-US" sz="1300" b="1" dirty="0">
                <a:solidFill>
                  <a:schemeClr val="tx2"/>
                </a:solidFill>
              </a:rPr>
              <a:t>Resultado atuarial</a:t>
            </a:r>
            <a:endParaRPr lang="en-US" sz="1300" dirty="0"/>
          </a:p>
        </p:txBody>
      </p:sp>
      <p:graphicFrame>
        <p:nvGraphicFramePr>
          <p:cNvPr id="4" name="Tabela 3">
            <a:extLst>
              <a:ext uri="{FF2B5EF4-FFF2-40B4-BE49-F238E27FC236}">
                <a16:creationId xmlns:a16="http://schemas.microsoft.com/office/drawing/2014/main" id="{1996BEBA-D241-4337-46B4-9CD193875F47}"/>
              </a:ext>
            </a:extLst>
          </p:cNvPr>
          <p:cNvGraphicFramePr>
            <a:graphicFrameLocks noGrp="1"/>
          </p:cNvGraphicFramePr>
          <p:nvPr/>
        </p:nvGraphicFramePr>
        <p:xfrm>
          <a:off x="1877033" y="1144579"/>
          <a:ext cx="8437935" cy="3397987"/>
        </p:xfrm>
        <a:graphic>
          <a:graphicData uri="http://schemas.openxmlformats.org/drawingml/2006/table">
            <a:tbl>
              <a:tblPr/>
              <a:tblGrid>
                <a:gridCol w="919141">
                  <a:extLst>
                    <a:ext uri="{9D8B030D-6E8A-4147-A177-3AD203B41FA5}">
                      <a16:colId xmlns:a16="http://schemas.microsoft.com/office/drawing/2014/main" val="3626157555"/>
                    </a:ext>
                  </a:extLst>
                </a:gridCol>
                <a:gridCol w="1944516">
                  <a:extLst>
                    <a:ext uri="{9D8B030D-6E8A-4147-A177-3AD203B41FA5}">
                      <a16:colId xmlns:a16="http://schemas.microsoft.com/office/drawing/2014/main" val="853063329"/>
                    </a:ext>
                  </a:extLst>
                </a:gridCol>
                <a:gridCol w="1814881">
                  <a:extLst>
                    <a:ext uri="{9D8B030D-6E8A-4147-A177-3AD203B41FA5}">
                      <a16:colId xmlns:a16="http://schemas.microsoft.com/office/drawing/2014/main" val="2147223053"/>
                    </a:ext>
                  </a:extLst>
                </a:gridCol>
                <a:gridCol w="2063372">
                  <a:extLst>
                    <a:ext uri="{9D8B030D-6E8A-4147-A177-3AD203B41FA5}">
                      <a16:colId xmlns:a16="http://schemas.microsoft.com/office/drawing/2014/main" val="278264828"/>
                    </a:ext>
                  </a:extLst>
                </a:gridCol>
                <a:gridCol w="1696025">
                  <a:extLst>
                    <a:ext uri="{9D8B030D-6E8A-4147-A177-3AD203B41FA5}">
                      <a16:colId xmlns:a16="http://schemas.microsoft.com/office/drawing/2014/main" val="1155373814"/>
                    </a:ext>
                  </a:extLst>
                </a:gridCol>
              </a:tblGrid>
              <a:tr h="241789">
                <a:tc>
                  <a:txBody>
                    <a:bodyPr/>
                    <a:lstStyle/>
                    <a:p>
                      <a:pPr algn="ctr">
                        <a:buNone/>
                      </a:pPr>
                      <a:r>
                        <a:rPr lang="pt-BR" sz="1200" b="1" dirty="0">
                          <a:solidFill>
                            <a:srgbClr val="FFFFFF"/>
                          </a:solidFill>
                          <a:effectLst/>
                          <a:latin typeface="Leelawadee UI" panose="020B0502040204020203" pitchFamily="34" charset="-34"/>
                          <a:ea typeface="Times New Roman" panose="02020603050405020304" pitchFamily="18" charset="0"/>
                          <a:cs typeface="Gisha" panose="020B0502040204020203" pitchFamily="34" charset="-79"/>
                        </a:rPr>
                        <a:t>ANO</a:t>
                      </a:r>
                      <a:endParaRPr lang="pt-BR" sz="12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2463"/>
                    </a:solidFill>
                  </a:tcPr>
                </a:tc>
                <a:tc>
                  <a:txBody>
                    <a:bodyPr/>
                    <a:lstStyle/>
                    <a:p>
                      <a:pPr algn="ctr">
                        <a:buNone/>
                      </a:pPr>
                      <a:r>
                        <a:rPr lang="pt-BR" sz="1200" b="1" dirty="0">
                          <a:solidFill>
                            <a:srgbClr val="FFFFFF"/>
                          </a:solidFill>
                          <a:effectLst/>
                          <a:latin typeface="Leelawadee UI" panose="020B0502040204020203" pitchFamily="34" charset="-34"/>
                          <a:ea typeface="Times New Roman" panose="02020603050405020304" pitchFamily="18" charset="0"/>
                          <a:cs typeface="Gisha" panose="020B0502040204020203" pitchFamily="34" charset="-79"/>
                        </a:rPr>
                        <a:t>DÉFICIT ATUARIAL INICIAL (R$)</a:t>
                      </a:r>
                      <a:endParaRPr lang="pt-BR" sz="12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2463"/>
                    </a:solidFill>
                  </a:tcPr>
                </a:tc>
                <a:tc>
                  <a:txBody>
                    <a:bodyPr/>
                    <a:lstStyle/>
                    <a:p>
                      <a:pPr algn="ctr">
                        <a:buNone/>
                      </a:pPr>
                      <a:r>
                        <a:rPr lang="pt-BR" sz="1200" b="1" dirty="0">
                          <a:solidFill>
                            <a:srgbClr val="FFFFFF"/>
                          </a:solidFill>
                          <a:effectLst/>
                          <a:latin typeface="Leelawadee UI" panose="020B0502040204020203" pitchFamily="34" charset="-34"/>
                          <a:ea typeface="Times New Roman" panose="02020603050405020304" pitchFamily="18" charset="0"/>
                          <a:cs typeface="Gisha" panose="020B0502040204020203" pitchFamily="34" charset="-79"/>
                        </a:rPr>
                        <a:t>PAGAMENTO (R$)</a:t>
                      </a:r>
                      <a:endParaRPr lang="pt-BR" sz="12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2463"/>
                    </a:solidFill>
                  </a:tcPr>
                </a:tc>
                <a:tc>
                  <a:txBody>
                    <a:bodyPr/>
                    <a:lstStyle/>
                    <a:p>
                      <a:pPr algn="ctr">
                        <a:buNone/>
                      </a:pPr>
                      <a:r>
                        <a:rPr lang="pt-BR" sz="1200" b="1" dirty="0">
                          <a:solidFill>
                            <a:srgbClr val="FFFFFF"/>
                          </a:solidFill>
                          <a:effectLst/>
                          <a:latin typeface="Leelawadee UI" panose="020B0502040204020203" pitchFamily="34" charset="-34"/>
                          <a:ea typeface="Times New Roman" panose="02020603050405020304" pitchFamily="18" charset="0"/>
                          <a:cs typeface="Gisha" panose="020B0502040204020203" pitchFamily="34" charset="-79"/>
                        </a:rPr>
                        <a:t>DÉFICIT ATUARIAL FINAL (R$)</a:t>
                      </a:r>
                      <a:endParaRPr lang="pt-BR" sz="12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2463"/>
                    </a:solidFill>
                  </a:tcPr>
                </a:tc>
                <a:tc>
                  <a:txBody>
                    <a:bodyPr/>
                    <a:lstStyle/>
                    <a:p>
                      <a:pPr algn="ctr">
                        <a:buNone/>
                      </a:pPr>
                      <a:r>
                        <a:rPr lang="pt-BR" sz="1200" b="1" dirty="0">
                          <a:solidFill>
                            <a:srgbClr val="FFFFFF"/>
                          </a:solidFill>
                          <a:effectLst/>
                          <a:latin typeface="Leelawadee UI" panose="020B0502040204020203" pitchFamily="34" charset="-34"/>
                          <a:ea typeface="Times New Roman" panose="02020603050405020304" pitchFamily="18" charset="0"/>
                          <a:cs typeface="Gisha" panose="020B0502040204020203" pitchFamily="34" charset="-79"/>
                        </a:rPr>
                        <a:t>ALÍQUOTA SUPLEMENTAR</a:t>
                      </a:r>
                      <a:endParaRPr lang="pt-BR" sz="12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A2463"/>
                    </a:solidFill>
                  </a:tcPr>
                </a:tc>
                <a:extLst>
                  <a:ext uri="{0D108BD9-81ED-4DB2-BD59-A6C34878D82A}">
                    <a16:rowId xmlns:a16="http://schemas.microsoft.com/office/drawing/2014/main" val="2307762352"/>
                  </a:ext>
                </a:extLst>
              </a:tr>
              <a:tr h="275657">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2044</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3.102.301,44</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6.171.444,93</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0,00</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6,00%</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extLst>
                  <a:ext uri="{0D108BD9-81ED-4DB2-BD59-A6C34878D82A}">
                    <a16:rowId xmlns:a16="http://schemas.microsoft.com/office/drawing/2014/main" val="3173547267"/>
                  </a:ext>
                </a:extLst>
              </a:tr>
              <a:tr h="275657">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2045</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0,00</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6.233.159,38</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0,00</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dirty="0">
                          <a:effectLst/>
                          <a:latin typeface="Leelawadee UI" panose="020B0502040204020203" pitchFamily="34" charset="-34"/>
                          <a:ea typeface="Times New Roman" panose="02020603050405020304" pitchFamily="18" charset="0"/>
                          <a:cs typeface="Gisha" panose="020B0502040204020203" pitchFamily="34" charset="-79"/>
                        </a:rPr>
                        <a:t>6,00%</a:t>
                      </a:r>
                      <a:endParaRPr lang="pt-BR" sz="1400" dirty="0">
                        <a:effectLst/>
                        <a:latin typeface="Gisha" panose="020B0502040204020203" pitchFamily="34" charset="-79"/>
                        <a:ea typeface="Times New Roman" panose="02020603050405020304" pitchFamily="18" charset="0"/>
                        <a:cs typeface="Gisha" panose="020B0502040204020203" pitchFamily="34" charset="-79"/>
                      </a:endParaRP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extLst>
                  <a:ext uri="{0D108BD9-81ED-4DB2-BD59-A6C34878D82A}">
                    <a16:rowId xmlns:a16="http://schemas.microsoft.com/office/drawing/2014/main" val="2937592122"/>
                  </a:ext>
                </a:extLst>
              </a:tr>
              <a:tr h="275657">
                <a:tc>
                  <a:txBody>
                    <a:bodyPr/>
                    <a:lstStyle/>
                    <a:p>
                      <a:pPr algn="ctr">
                        <a:buNone/>
                      </a:pPr>
                      <a:r>
                        <a:rPr lang="pt-BR" sz="1400" kern="1200" dirty="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2046</a:t>
                      </a: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0,00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6.295.490,98</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0,00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6,00%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extLst>
                  <a:ext uri="{0D108BD9-81ED-4DB2-BD59-A6C34878D82A}">
                    <a16:rowId xmlns:a16="http://schemas.microsoft.com/office/drawing/2014/main" val="3277167000"/>
                  </a:ext>
                </a:extLst>
              </a:tr>
              <a:tr h="275657">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2047</a:t>
                      </a: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kern="1200" dirty="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0,00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6.358.445,89</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0,00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6,00%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extLst>
                  <a:ext uri="{0D108BD9-81ED-4DB2-BD59-A6C34878D82A}">
                    <a16:rowId xmlns:a16="http://schemas.microsoft.com/office/drawing/2014/main" val="439984033"/>
                  </a:ext>
                </a:extLst>
              </a:tr>
              <a:tr h="275657">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2048</a:t>
                      </a: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0,00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6.422.030,35</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0,00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6,00%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extLst>
                  <a:ext uri="{0D108BD9-81ED-4DB2-BD59-A6C34878D82A}">
                    <a16:rowId xmlns:a16="http://schemas.microsoft.com/office/drawing/2014/main" val="88629191"/>
                  </a:ext>
                </a:extLst>
              </a:tr>
              <a:tr h="275657">
                <a:tc>
                  <a:txBody>
                    <a:bodyPr/>
                    <a:lstStyle/>
                    <a:p>
                      <a:pPr algn="ctr">
                        <a:buNone/>
                      </a:pPr>
                      <a:r>
                        <a:rPr lang="pt-BR" sz="1400" kern="1200" dirty="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2049</a:t>
                      </a: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kern="1200" dirty="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0,00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kern="1200" dirty="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6.486.250,65</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0,00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6,00%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extLst>
                  <a:ext uri="{0D108BD9-81ED-4DB2-BD59-A6C34878D82A}">
                    <a16:rowId xmlns:a16="http://schemas.microsoft.com/office/drawing/2014/main" val="1089741007"/>
                  </a:ext>
                </a:extLst>
              </a:tr>
              <a:tr h="275657">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2050</a:t>
                      </a: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0,00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6.551.113,16</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kern="1200" dirty="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0,00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6,00%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extLst>
                  <a:ext uri="{0D108BD9-81ED-4DB2-BD59-A6C34878D82A}">
                    <a16:rowId xmlns:a16="http://schemas.microsoft.com/office/drawing/2014/main" val="216760623"/>
                  </a:ext>
                </a:extLst>
              </a:tr>
              <a:tr h="275657">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2051</a:t>
                      </a: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0,00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kern="1200" dirty="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6.616.624,29</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kern="1200" dirty="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0,00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6,00%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extLst>
                  <a:ext uri="{0D108BD9-81ED-4DB2-BD59-A6C34878D82A}">
                    <a16:rowId xmlns:a16="http://schemas.microsoft.com/office/drawing/2014/main" val="66838343"/>
                  </a:ext>
                </a:extLst>
              </a:tr>
              <a:tr h="275657">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2052</a:t>
                      </a: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0,00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6.682.790,53</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kern="1200" dirty="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0,00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kern="1200" dirty="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6,00%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extLst>
                  <a:ext uri="{0D108BD9-81ED-4DB2-BD59-A6C34878D82A}">
                    <a16:rowId xmlns:a16="http://schemas.microsoft.com/office/drawing/2014/main" val="259362020"/>
                  </a:ext>
                </a:extLst>
              </a:tr>
              <a:tr h="275657">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2053</a:t>
                      </a: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0,00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6.749.618,44</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0,00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tc>
                  <a:txBody>
                    <a:bodyPr/>
                    <a:lstStyle/>
                    <a:p>
                      <a:pPr algn="ctr">
                        <a:buNone/>
                      </a:pPr>
                      <a:r>
                        <a:rPr lang="pt-BR" sz="1400" kern="1200" dirty="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6,00%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rgbClr val="F2F5FB"/>
                    </a:solidFill>
                  </a:tcPr>
                </a:tc>
                <a:extLst>
                  <a:ext uri="{0D108BD9-81ED-4DB2-BD59-A6C34878D82A}">
                    <a16:rowId xmlns:a16="http://schemas.microsoft.com/office/drawing/2014/main" val="3791144164"/>
                  </a:ext>
                </a:extLst>
              </a:tr>
              <a:tr h="275657">
                <a:tc>
                  <a:txBody>
                    <a:bodyPr/>
                    <a:lstStyle/>
                    <a:p>
                      <a:pPr algn="ctr">
                        <a:buNone/>
                      </a:pPr>
                      <a:r>
                        <a:rPr lang="pt-BR" sz="1400" kern="1200" dirty="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2054</a:t>
                      </a:r>
                    </a:p>
                  </a:txBody>
                  <a:tcPr marL="44450" marR="44450" marT="0" marB="0" anchor="ctr">
                    <a:lnL w="12700" cap="flat" cmpd="sng" algn="ctr">
                      <a:solidFill>
                        <a:srgbClr val="FFFFFF"/>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0,00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kern="120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6.817.114,62</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kern="1200" dirty="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0,00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2F5FB"/>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tc>
                  <a:txBody>
                    <a:bodyPr/>
                    <a:lstStyle/>
                    <a:p>
                      <a:pPr algn="ctr">
                        <a:buNone/>
                      </a:pPr>
                      <a:r>
                        <a:rPr lang="pt-BR" sz="1400" kern="1200" dirty="0">
                          <a:solidFill>
                            <a:schemeClr val="tx1"/>
                          </a:solidFill>
                          <a:effectLst/>
                          <a:latin typeface="Leelawadee UI" panose="020B0502040204020203" pitchFamily="34" charset="-34"/>
                          <a:ea typeface="Times New Roman" panose="02020603050405020304" pitchFamily="18" charset="0"/>
                          <a:cs typeface="Gisha" panose="020B0502040204020203" pitchFamily="34" charset="-79"/>
                        </a:rPr>
                        <a:t>6,00%</a:t>
                      </a:r>
                    </a:p>
                  </a:txBody>
                  <a:tcPr marL="44450" marR="44450" marT="0" marB="0" anchor="ctr">
                    <a:lnL w="12700" cap="flat" cmpd="sng" algn="ctr">
                      <a:solidFill>
                        <a:srgbClr val="F2F5FB"/>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2F5FB"/>
                      </a:solidFill>
                      <a:prstDash val="solid"/>
                      <a:round/>
                      <a:headEnd type="none" w="med" len="med"/>
                      <a:tailEnd type="none" w="med" len="med"/>
                    </a:lnT>
                    <a:lnB w="12700" cap="flat" cmpd="sng" algn="ctr">
                      <a:solidFill>
                        <a:srgbClr val="F2F5FB"/>
                      </a:solidFill>
                      <a:prstDash val="solid"/>
                      <a:round/>
                      <a:headEnd type="none" w="med" len="med"/>
                      <a:tailEnd type="none" w="med" len="med"/>
                    </a:lnB>
                    <a:solidFill>
                      <a:schemeClr val="bg1"/>
                    </a:solidFill>
                  </a:tcPr>
                </a:tc>
                <a:extLst>
                  <a:ext uri="{0D108BD9-81ED-4DB2-BD59-A6C34878D82A}">
                    <a16:rowId xmlns:a16="http://schemas.microsoft.com/office/drawing/2014/main" val="2296545556"/>
                  </a:ext>
                </a:extLst>
              </a:tr>
            </a:tbl>
          </a:graphicData>
        </a:graphic>
      </p:graphicFrame>
    </p:spTree>
    <p:extLst>
      <p:ext uri="{BB962C8B-B14F-4D97-AF65-F5344CB8AC3E}">
        <p14:creationId xmlns:p14="http://schemas.microsoft.com/office/powerpoint/2010/main" val="1154766936"/>
      </p:ext>
    </p:extLst>
  </p:cSld>
  <p:clrMapOvr>
    <a:masterClrMapping/>
  </p:clrMapOvr>
  <p:transition spd="med">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hasCustomPrompt="1"/>
          </p:nvPr>
        </p:nvSpPr>
        <p:spPr>
          <a:xfrm>
            <a:off x="650176" y="360363"/>
            <a:ext cx="8777288" cy="731837"/>
          </a:xfrm>
          <a:prstGeom prst="rect">
            <a:avLst/>
          </a:prstGeom>
          <a:noFill/>
          <a:ln/>
        </p:spPr>
        <p:txBody>
          <a:bodyPr wrap="square" lIns="0" tIns="0" rIns="0" bIns="0" rtlCol="0" anchor="ctr"/>
          <a:lstStyle/>
          <a:p>
            <a:pPr marL="0" indent="0" algn="l">
              <a:buNone/>
            </a:pPr>
            <a:r>
              <a:rPr lang="en-US" sz="3000" b="1" dirty="0">
                <a:solidFill>
                  <a:schemeClr val="tx2"/>
                </a:solidFill>
              </a:rPr>
              <a:t>Variações </a:t>
            </a:r>
            <a:r>
              <a:rPr lang="en-US" sz="3000" b="1" dirty="0" err="1">
                <a:solidFill>
                  <a:schemeClr val="tx2"/>
                </a:solidFill>
              </a:rPr>
              <a:t>nos</a:t>
            </a:r>
            <a:r>
              <a:rPr lang="en-US" sz="3000" b="1" dirty="0">
                <a:solidFill>
                  <a:schemeClr val="tx2"/>
                </a:solidFill>
              </a:rPr>
              <a:t> </a:t>
            </a:r>
            <a:r>
              <a:rPr lang="en-US" sz="3000" b="1" dirty="0" err="1">
                <a:solidFill>
                  <a:schemeClr val="tx2"/>
                </a:solidFill>
              </a:rPr>
              <a:t>resultados</a:t>
            </a:r>
            <a:r>
              <a:rPr lang="en-US" sz="3000" b="1" dirty="0">
                <a:solidFill>
                  <a:schemeClr val="tx2"/>
                </a:solidFill>
              </a:rPr>
              <a:t> </a:t>
            </a:r>
            <a:r>
              <a:rPr lang="en-US" sz="3000" b="1" dirty="0" err="1">
                <a:solidFill>
                  <a:schemeClr val="tx2"/>
                </a:solidFill>
              </a:rPr>
              <a:t>atuariais</a:t>
            </a:r>
            <a:endParaRPr lang="en-US" sz="3000" dirty="0"/>
          </a:p>
        </p:txBody>
      </p:sp>
      <p:sp>
        <p:nvSpPr>
          <p:cNvPr id="3" name="etapa_fundo_203"/>
          <p:cNvSpPr/>
          <p:nvPr/>
        </p:nvSpPr>
        <p:spPr>
          <a:xfrm>
            <a:off x="9464040" y="438912"/>
            <a:ext cx="2194560" cy="457200"/>
          </a:xfrm>
          <a:prstGeom prst="roundRect">
            <a:avLst>
              <a:gd name="adj" fmla="val 50000"/>
            </a:avLst>
          </a:prstGeom>
          <a:solidFill>
            <a:schemeClr val="bg2"/>
          </a:solidFill>
          <a:ln w="12700">
            <a:solidFill>
              <a:schemeClr val="bg2"/>
            </a:solidFill>
            <a:prstDash val="solid"/>
          </a:ln>
        </p:spPr>
        <p:txBody>
          <a:bodyPr/>
          <a:lstStyle/>
          <a:p>
            <a:endParaRPr lang="pt-BR"/>
          </a:p>
        </p:txBody>
      </p:sp>
      <p:sp>
        <p:nvSpPr>
          <p:cNvPr id="4" name="etapa_num_fundo_204"/>
          <p:cNvSpPr/>
          <p:nvPr/>
        </p:nvSpPr>
        <p:spPr>
          <a:xfrm>
            <a:off x="9528048" y="484632"/>
            <a:ext cx="365760" cy="365760"/>
          </a:xfrm>
          <a:prstGeom prst="ellipse">
            <a:avLst/>
          </a:prstGeom>
          <a:solidFill>
            <a:schemeClr val="accent1"/>
          </a:solidFill>
          <a:ln w="12700">
            <a:solidFill>
              <a:schemeClr val="accent1"/>
            </a:solidFill>
            <a:prstDash val="solid"/>
          </a:ln>
        </p:spPr>
        <p:txBody>
          <a:bodyPr/>
          <a:lstStyle/>
          <a:p>
            <a:endParaRPr lang="pt-BR"/>
          </a:p>
        </p:txBody>
      </p:sp>
      <p:sp>
        <p:nvSpPr>
          <p:cNvPr id="5" name="etapa_num_205"/>
          <p:cNvSpPr txBox="1"/>
          <p:nvPr/>
        </p:nvSpPr>
        <p:spPr>
          <a:xfrm>
            <a:off x="9528048" y="484632"/>
            <a:ext cx="365760" cy="365760"/>
          </a:xfrm>
          <a:prstGeom prst="rect">
            <a:avLst/>
          </a:prstGeom>
          <a:noFill/>
          <a:ln/>
        </p:spPr>
        <p:txBody>
          <a:bodyPr wrap="square" lIns="0" tIns="0" rIns="0" bIns="0" rtlCol="0" anchor="ctr"/>
          <a:lstStyle/>
          <a:p>
            <a:pPr marL="0" indent="0" algn="ctr">
              <a:buNone/>
            </a:pPr>
            <a:r>
              <a:rPr lang="en-US" sz="1300" b="1" dirty="0">
                <a:solidFill>
                  <a:schemeClr val="bg1"/>
                </a:solidFill>
              </a:rPr>
              <a:t>5</a:t>
            </a:r>
            <a:endParaRPr lang="en-US" sz="1300" dirty="0"/>
          </a:p>
        </p:txBody>
      </p:sp>
      <p:sp>
        <p:nvSpPr>
          <p:cNvPr id="6" name="etapa_nome_206"/>
          <p:cNvSpPr txBox="1"/>
          <p:nvPr/>
        </p:nvSpPr>
        <p:spPr>
          <a:xfrm>
            <a:off x="9966960" y="438912"/>
            <a:ext cx="1645920" cy="457200"/>
          </a:xfrm>
          <a:prstGeom prst="rect">
            <a:avLst/>
          </a:prstGeom>
          <a:noFill/>
          <a:ln/>
        </p:spPr>
        <p:txBody>
          <a:bodyPr wrap="square" lIns="0" tIns="0" rIns="0" bIns="0" rtlCol="0" anchor="ctr"/>
          <a:lstStyle/>
          <a:p>
            <a:pPr marL="0" indent="0">
              <a:buNone/>
            </a:pPr>
            <a:r>
              <a:rPr lang="en-US" sz="1300" b="1" dirty="0">
                <a:solidFill>
                  <a:schemeClr val="tx2"/>
                </a:solidFill>
              </a:rPr>
              <a:t>Resultado atuarial</a:t>
            </a:r>
            <a:endParaRPr lang="en-US" sz="1300" dirty="0"/>
          </a:p>
        </p:txBody>
      </p:sp>
      <p:graphicFrame>
        <p:nvGraphicFramePr>
          <p:cNvPr id="8" name="evo_def_grafico"/>
          <p:cNvGraphicFramePr/>
          <p:nvPr/>
        </p:nvGraphicFramePr>
        <p:xfrm>
          <a:off x="2024255" y="1600200"/>
          <a:ext cx="7686673" cy="3657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94CC4-1220-0AB8-9F04-B015309539B0}"/>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715BC146-DFDD-4379-D949-B6A389B5BEA9}"/>
              </a:ext>
            </a:extLst>
          </p:cNvPr>
          <p:cNvSpPr/>
          <p:nvPr/>
        </p:nvSpPr>
        <p:spPr>
          <a:xfrm>
            <a:off x="467076" y="411706"/>
            <a:ext cx="8685669" cy="594283"/>
          </a:xfrm>
          <a:prstGeom prst="rect">
            <a:avLst/>
          </a:prstGeom>
          <a:noFill/>
          <a:ln/>
        </p:spPr>
        <p:txBody>
          <a:bodyPr wrap="square" rtlCol="0" anchor="ctr"/>
          <a:lstStyle/>
          <a:p>
            <a:pPr algn="l"/>
            <a:r>
              <a:rPr lang="en-US" sz="2600" b="1" dirty="0">
                <a:solidFill>
                  <a:srgbClr val="132A4C"/>
                </a:solidFill>
                <a:latin typeface="Gisha" panose="020B0502040204020203" pitchFamily="34" charset="-79"/>
                <a:ea typeface="Cambria" pitchFamily="34" charset="-122"/>
                <a:cs typeface="Gisha" panose="020B0502040204020203" pitchFamily="34" charset="-79"/>
              </a:rPr>
              <a:t>PRESERVAÇÃO DO EQUILÍBRIO ATUARIAL</a:t>
            </a:r>
            <a:endParaRPr lang="en-US" sz="2600" b="1" dirty="0">
              <a:latin typeface="Gisha" panose="020B0502040204020203" pitchFamily="34" charset="-79"/>
              <a:cs typeface="Gisha" panose="020B0502040204020203" pitchFamily="34" charset="-79"/>
            </a:endParaRPr>
          </a:p>
        </p:txBody>
      </p:sp>
      <p:sp>
        <p:nvSpPr>
          <p:cNvPr id="4" name="Shape 2">
            <a:extLst>
              <a:ext uri="{FF2B5EF4-FFF2-40B4-BE49-F238E27FC236}">
                <a16:creationId xmlns:a16="http://schemas.microsoft.com/office/drawing/2014/main" id="{42D3EC99-9852-B13F-2C86-C94617C44190}"/>
              </a:ext>
            </a:extLst>
          </p:cNvPr>
          <p:cNvSpPr/>
          <p:nvPr/>
        </p:nvSpPr>
        <p:spPr>
          <a:xfrm>
            <a:off x="503649" y="1691866"/>
            <a:ext cx="2084561" cy="2745246"/>
          </a:xfrm>
          <a:prstGeom prst="roundRect">
            <a:avLst>
              <a:gd name="adj" fmla="val 3509"/>
            </a:avLst>
          </a:prstGeom>
          <a:solidFill>
            <a:srgbClr val="FFFFFF"/>
          </a:solidFill>
          <a:ln w="12700">
            <a:solidFill>
              <a:srgbClr val="D8E0EA"/>
            </a:solidFill>
            <a:prstDash val="solid"/>
          </a:ln>
          <a:effectLst>
            <a:outerShdw blurRad="114300" dist="38100" dir="5400000" algn="bl" rotWithShape="0">
              <a:srgbClr val="1B2A44">
                <a:alpha val="16000"/>
              </a:srgbClr>
            </a:outerShdw>
          </a:effectLst>
        </p:spPr>
        <p:txBody>
          <a:bodyPr/>
          <a:lstStyle/>
          <a:p>
            <a:endParaRPr lang="pt-BR" dirty="0">
              <a:latin typeface="Gisha" panose="020B0502040204020203" pitchFamily="34" charset="-79"/>
              <a:cs typeface="Gisha" panose="020B0502040204020203" pitchFamily="34" charset="-79"/>
            </a:endParaRPr>
          </a:p>
        </p:txBody>
      </p:sp>
      <p:sp>
        <p:nvSpPr>
          <p:cNvPr id="5" name="Shape 3">
            <a:extLst>
              <a:ext uri="{FF2B5EF4-FFF2-40B4-BE49-F238E27FC236}">
                <a16:creationId xmlns:a16="http://schemas.microsoft.com/office/drawing/2014/main" id="{FEF32161-63BF-A300-E9D7-2684382496EF}"/>
              </a:ext>
            </a:extLst>
          </p:cNvPr>
          <p:cNvSpPr/>
          <p:nvPr/>
        </p:nvSpPr>
        <p:spPr>
          <a:xfrm>
            <a:off x="1269133" y="1872320"/>
            <a:ext cx="548569" cy="548569"/>
          </a:xfrm>
          <a:prstGeom prst="roundRect">
            <a:avLst>
              <a:gd name="adj" fmla="val 50000"/>
            </a:avLst>
          </a:prstGeom>
          <a:solidFill>
            <a:srgbClr val="B4842A"/>
          </a:solidFill>
          <a:ln/>
        </p:spPr>
        <p:txBody>
          <a:bodyPr/>
          <a:lstStyle/>
          <a:p>
            <a:pPr algn="ctr"/>
            <a:endParaRPr lang="pt-BR" b="1" dirty="0">
              <a:latin typeface="Gisha" panose="020B0502040204020203" pitchFamily="34" charset="-79"/>
              <a:cs typeface="Gisha" panose="020B0502040204020203" pitchFamily="34" charset="-79"/>
            </a:endParaRPr>
          </a:p>
        </p:txBody>
      </p:sp>
      <p:sp>
        <p:nvSpPr>
          <p:cNvPr id="6" name="Text 4">
            <a:extLst>
              <a:ext uri="{FF2B5EF4-FFF2-40B4-BE49-F238E27FC236}">
                <a16:creationId xmlns:a16="http://schemas.microsoft.com/office/drawing/2014/main" id="{69C5A6C9-BAD9-4685-76B8-A87AB8014BD9}"/>
              </a:ext>
            </a:extLst>
          </p:cNvPr>
          <p:cNvSpPr/>
          <p:nvPr/>
        </p:nvSpPr>
        <p:spPr>
          <a:xfrm>
            <a:off x="1269133" y="1872320"/>
            <a:ext cx="548569" cy="548569"/>
          </a:xfrm>
          <a:prstGeom prst="rect">
            <a:avLst/>
          </a:prstGeom>
          <a:noFill/>
          <a:ln/>
        </p:spPr>
        <p:txBody>
          <a:bodyPr wrap="square" rtlCol="0" anchor="ctr"/>
          <a:lstStyle/>
          <a:p>
            <a:pPr algn="ctr"/>
            <a:r>
              <a:rPr lang="pt-BR" b="1" dirty="0">
                <a:solidFill>
                  <a:srgbClr val="FFFFFF"/>
                </a:solidFill>
                <a:latin typeface="Gisha" panose="020B0502040204020203" pitchFamily="34" charset="-79"/>
                <a:ea typeface="Cambria" pitchFamily="34" charset="-122"/>
                <a:cs typeface="Gisha" panose="020B0502040204020203" pitchFamily="34" charset="-79"/>
              </a:rPr>
              <a:t>1</a:t>
            </a:r>
            <a:endParaRPr lang="pt-BR" b="1" dirty="0">
              <a:latin typeface="Gisha" panose="020B0502040204020203" pitchFamily="34" charset="-79"/>
              <a:cs typeface="Gisha" panose="020B0502040204020203" pitchFamily="34" charset="-79"/>
            </a:endParaRPr>
          </a:p>
        </p:txBody>
      </p:sp>
      <p:sp>
        <p:nvSpPr>
          <p:cNvPr id="7" name="Text 5">
            <a:extLst>
              <a:ext uri="{FF2B5EF4-FFF2-40B4-BE49-F238E27FC236}">
                <a16:creationId xmlns:a16="http://schemas.microsoft.com/office/drawing/2014/main" id="{2DF2E35D-FB9F-6696-FF5E-282E799F405D}"/>
              </a:ext>
            </a:extLst>
          </p:cNvPr>
          <p:cNvSpPr/>
          <p:nvPr/>
        </p:nvSpPr>
        <p:spPr>
          <a:xfrm>
            <a:off x="686505" y="2575382"/>
            <a:ext cx="1718848" cy="731425"/>
          </a:xfrm>
          <a:prstGeom prst="rect">
            <a:avLst/>
          </a:prstGeom>
          <a:noFill/>
          <a:ln/>
        </p:spPr>
        <p:txBody>
          <a:bodyPr wrap="square" rtlCol="0" anchor="ctr"/>
          <a:lstStyle/>
          <a:p>
            <a:pPr algn="ctr">
              <a:lnSpc>
                <a:spcPct val="110000"/>
              </a:lnSpc>
            </a:pPr>
            <a:r>
              <a:rPr lang="pt-BR" b="1" dirty="0">
                <a:solidFill>
                  <a:srgbClr val="132A4C"/>
                </a:solidFill>
                <a:latin typeface="Gisha" panose="020B0502040204020203" pitchFamily="34" charset="-79"/>
                <a:ea typeface="Cambria" pitchFamily="34" charset="-122"/>
                <a:cs typeface="Gisha" panose="020B0502040204020203" pitchFamily="34" charset="-79"/>
              </a:rPr>
              <a:t>Controle Atuarial </a:t>
            </a:r>
          </a:p>
        </p:txBody>
      </p:sp>
      <p:sp>
        <p:nvSpPr>
          <p:cNvPr id="8" name="Text 6">
            <a:extLst>
              <a:ext uri="{FF2B5EF4-FFF2-40B4-BE49-F238E27FC236}">
                <a16:creationId xmlns:a16="http://schemas.microsoft.com/office/drawing/2014/main" id="{45F3758D-A304-CDE6-076D-BE915A521F98}"/>
              </a:ext>
            </a:extLst>
          </p:cNvPr>
          <p:cNvSpPr/>
          <p:nvPr/>
        </p:nvSpPr>
        <p:spPr>
          <a:xfrm>
            <a:off x="551384" y="3424528"/>
            <a:ext cx="1991110" cy="868568"/>
          </a:xfrm>
          <a:prstGeom prst="rect">
            <a:avLst/>
          </a:prstGeom>
          <a:noFill/>
          <a:ln/>
        </p:spPr>
        <p:txBody>
          <a:bodyPr wrap="square" rtlCol="0" anchor="ctr"/>
          <a:lstStyle/>
          <a:p>
            <a:pPr algn="ctr">
              <a:lnSpc>
                <a:spcPct val="125000"/>
              </a:lnSpc>
            </a:pPr>
            <a:r>
              <a:rPr lang="pt-BR" sz="1400" b="1" dirty="0">
                <a:solidFill>
                  <a:srgbClr val="5B6B85"/>
                </a:solidFill>
                <a:latin typeface="Gisha" panose="020B0502040204020203" pitchFamily="34" charset="-79"/>
                <a:ea typeface="Calibri" pitchFamily="34" charset="-122"/>
                <a:cs typeface="Gisha" panose="020B0502040204020203" pitchFamily="34" charset="-79"/>
              </a:rPr>
              <a:t>Movimentações de concessões e extinções</a:t>
            </a:r>
            <a:endParaRPr lang="pt-BR" sz="1400" b="1" dirty="0">
              <a:latin typeface="Gisha" panose="020B0502040204020203" pitchFamily="34" charset="-79"/>
              <a:cs typeface="Gisha" panose="020B0502040204020203" pitchFamily="34" charset="-79"/>
            </a:endParaRPr>
          </a:p>
        </p:txBody>
      </p:sp>
      <p:sp>
        <p:nvSpPr>
          <p:cNvPr id="9" name="Shape 7">
            <a:extLst>
              <a:ext uri="{FF2B5EF4-FFF2-40B4-BE49-F238E27FC236}">
                <a16:creationId xmlns:a16="http://schemas.microsoft.com/office/drawing/2014/main" id="{CFA95CFB-04D2-62B2-14A2-11533F7A8187}"/>
              </a:ext>
            </a:extLst>
          </p:cNvPr>
          <p:cNvSpPr/>
          <p:nvPr/>
        </p:nvSpPr>
        <p:spPr>
          <a:xfrm>
            <a:off x="2725352" y="1691866"/>
            <a:ext cx="2084561" cy="2745246"/>
          </a:xfrm>
          <a:prstGeom prst="roundRect">
            <a:avLst>
              <a:gd name="adj" fmla="val 3509"/>
            </a:avLst>
          </a:prstGeom>
          <a:solidFill>
            <a:srgbClr val="FFFFFF"/>
          </a:solidFill>
          <a:ln w="12700">
            <a:solidFill>
              <a:srgbClr val="D8E0EA"/>
            </a:solidFill>
            <a:prstDash val="solid"/>
          </a:ln>
          <a:effectLst>
            <a:outerShdw blurRad="114300" dist="38100" dir="5400000" algn="bl" rotWithShape="0">
              <a:srgbClr val="1B2A44">
                <a:alpha val="16000"/>
              </a:srgbClr>
            </a:outerShdw>
          </a:effectLst>
        </p:spPr>
        <p:txBody>
          <a:bodyPr/>
          <a:lstStyle/>
          <a:p>
            <a:endParaRPr lang="pt-BR" dirty="0">
              <a:latin typeface="Gisha" panose="020B0502040204020203" pitchFamily="34" charset="-79"/>
              <a:cs typeface="Gisha" panose="020B0502040204020203" pitchFamily="34" charset="-79"/>
            </a:endParaRPr>
          </a:p>
        </p:txBody>
      </p:sp>
      <p:sp>
        <p:nvSpPr>
          <p:cNvPr id="10" name="Shape 8">
            <a:extLst>
              <a:ext uri="{FF2B5EF4-FFF2-40B4-BE49-F238E27FC236}">
                <a16:creationId xmlns:a16="http://schemas.microsoft.com/office/drawing/2014/main" id="{7E3E9FE6-1B2E-8970-7FEC-3BBA142B41D9}"/>
              </a:ext>
            </a:extLst>
          </p:cNvPr>
          <p:cNvSpPr/>
          <p:nvPr/>
        </p:nvSpPr>
        <p:spPr>
          <a:xfrm>
            <a:off x="3490836" y="1872320"/>
            <a:ext cx="548569" cy="548569"/>
          </a:xfrm>
          <a:prstGeom prst="roundRect">
            <a:avLst>
              <a:gd name="adj" fmla="val 50000"/>
            </a:avLst>
          </a:prstGeom>
          <a:solidFill>
            <a:srgbClr val="B4842A"/>
          </a:solidFill>
          <a:ln/>
        </p:spPr>
        <p:txBody>
          <a:bodyPr/>
          <a:lstStyle/>
          <a:p>
            <a:pPr algn="ctr"/>
            <a:endParaRPr lang="pt-BR" b="1" dirty="0">
              <a:latin typeface="Gisha" panose="020B0502040204020203" pitchFamily="34" charset="-79"/>
              <a:cs typeface="Gisha" panose="020B0502040204020203" pitchFamily="34" charset="-79"/>
            </a:endParaRPr>
          </a:p>
        </p:txBody>
      </p:sp>
      <p:sp>
        <p:nvSpPr>
          <p:cNvPr id="11" name="Text 9">
            <a:extLst>
              <a:ext uri="{FF2B5EF4-FFF2-40B4-BE49-F238E27FC236}">
                <a16:creationId xmlns:a16="http://schemas.microsoft.com/office/drawing/2014/main" id="{0B453FA0-3353-2A4A-F16F-A834F44FC2E5}"/>
              </a:ext>
            </a:extLst>
          </p:cNvPr>
          <p:cNvSpPr/>
          <p:nvPr/>
        </p:nvSpPr>
        <p:spPr>
          <a:xfrm>
            <a:off x="3490836" y="1872320"/>
            <a:ext cx="548569" cy="548569"/>
          </a:xfrm>
          <a:prstGeom prst="rect">
            <a:avLst/>
          </a:prstGeom>
          <a:noFill/>
          <a:ln/>
        </p:spPr>
        <p:txBody>
          <a:bodyPr wrap="square" rtlCol="0" anchor="ctr"/>
          <a:lstStyle/>
          <a:p>
            <a:pPr algn="ctr"/>
            <a:r>
              <a:rPr lang="pt-BR" b="1" dirty="0">
                <a:solidFill>
                  <a:srgbClr val="FFFFFF"/>
                </a:solidFill>
                <a:latin typeface="Gisha" panose="020B0502040204020203" pitchFamily="34" charset="-79"/>
                <a:ea typeface="Cambria" pitchFamily="34" charset="-122"/>
                <a:cs typeface="Gisha" panose="020B0502040204020203" pitchFamily="34" charset="-79"/>
              </a:rPr>
              <a:t>2</a:t>
            </a:r>
            <a:endParaRPr lang="pt-BR" b="1" dirty="0">
              <a:latin typeface="Gisha" panose="020B0502040204020203" pitchFamily="34" charset="-79"/>
              <a:cs typeface="Gisha" panose="020B0502040204020203" pitchFamily="34" charset="-79"/>
            </a:endParaRPr>
          </a:p>
        </p:txBody>
      </p:sp>
      <p:sp>
        <p:nvSpPr>
          <p:cNvPr id="12" name="Text 10">
            <a:extLst>
              <a:ext uri="{FF2B5EF4-FFF2-40B4-BE49-F238E27FC236}">
                <a16:creationId xmlns:a16="http://schemas.microsoft.com/office/drawing/2014/main" id="{BFBD02ED-3F15-7BF0-15D6-CC062C80E32E}"/>
              </a:ext>
            </a:extLst>
          </p:cNvPr>
          <p:cNvSpPr/>
          <p:nvPr/>
        </p:nvSpPr>
        <p:spPr>
          <a:xfrm>
            <a:off x="2771065" y="2575382"/>
            <a:ext cx="2038846" cy="731425"/>
          </a:xfrm>
          <a:prstGeom prst="rect">
            <a:avLst/>
          </a:prstGeom>
          <a:noFill/>
          <a:ln/>
        </p:spPr>
        <p:txBody>
          <a:bodyPr wrap="square" rtlCol="0" anchor="ctr"/>
          <a:lstStyle/>
          <a:p>
            <a:pPr algn="ctr">
              <a:lnSpc>
                <a:spcPct val="110000"/>
              </a:lnSpc>
            </a:pPr>
            <a:r>
              <a:rPr lang="pt-BR" b="1" dirty="0">
                <a:solidFill>
                  <a:srgbClr val="132A4C"/>
                </a:solidFill>
                <a:latin typeface="Gisha" panose="020B0502040204020203" pitchFamily="34" charset="-79"/>
                <a:ea typeface="Cambria" pitchFamily="34" charset="-122"/>
                <a:cs typeface="Gisha" panose="020B0502040204020203" pitchFamily="34" charset="-79"/>
              </a:rPr>
              <a:t>Estudos de impacto atuarial</a:t>
            </a:r>
            <a:endParaRPr lang="pt-BR" b="1" dirty="0">
              <a:latin typeface="Gisha" panose="020B0502040204020203" pitchFamily="34" charset="-79"/>
              <a:cs typeface="Gisha" panose="020B0502040204020203" pitchFamily="34" charset="-79"/>
            </a:endParaRPr>
          </a:p>
        </p:txBody>
      </p:sp>
      <p:sp>
        <p:nvSpPr>
          <p:cNvPr id="14" name="Shape 12">
            <a:extLst>
              <a:ext uri="{FF2B5EF4-FFF2-40B4-BE49-F238E27FC236}">
                <a16:creationId xmlns:a16="http://schemas.microsoft.com/office/drawing/2014/main" id="{9E5BA2D2-EFA5-954B-4812-241F9078983C}"/>
              </a:ext>
            </a:extLst>
          </p:cNvPr>
          <p:cNvSpPr/>
          <p:nvPr/>
        </p:nvSpPr>
        <p:spPr>
          <a:xfrm>
            <a:off x="4947054" y="1691866"/>
            <a:ext cx="2084561" cy="2745246"/>
          </a:xfrm>
          <a:prstGeom prst="roundRect">
            <a:avLst>
              <a:gd name="adj" fmla="val 3509"/>
            </a:avLst>
          </a:prstGeom>
          <a:solidFill>
            <a:srgbClr val="FFFFFF"/>
          </a:solidFill>
          <a:ln w="12700">
            <a:solidFill>
              <a:srgbClr val="D8E0EA"/>
            </a:solidFill>
            <a:prstDash val="solid"/>
          </a:ln>
          <a:effectLst>
            <a:outerShdw blurRad="114300" dist="38100" dir="5400000" algn="bl" rotWithShape="0">
              <a:srgbClr val="1B2A44">
                <a:alpha val="16000"/>
              </a:srgbClr>
            </a:outerShdw>
          </a:effectLst>
        </p:spPr>
        <p:txBody>
          <a:bodyPr/>
          <a:lstStyle/>
          <a:p>
            <a:endParaRPr lang="pt-BR" dirty="0">
              <a:latin typeface="Gisha" panose="020B0502040204020203" pitchFamily="34" charset="-79"/>
              <a:cs typeface="Gisha" panose="020B0502040204020203" pitchFamily="34" charset="-79"/>
            </a:endParaRPr>
          </a:p>
        </p:txBody>
      </p:sp>
      <p:sp>
        <p:nvSpPr>
          <p:cNvPr id="15" name="Shape 13">
            <a:extLst>
              <a:ext uri="{FF2B5EF4-FFF2-40B4-BE49-F238E27FC236}">
                <a16:creationId xmlns:a16="http://schemas.microsoft.com/office/drawing/2014/main" id="{DD480385-5CAE-0521-3B01-8588581E8242}"/>
              </a:ext>
            </a:extLst>
          </p:cNvPr>
          <p:cNvSpPr/>
          <p:nvPr/>
        </p:nvSpPr>
        <p:spPr>
          <a:xfrm>
            <a:off x="5712539" y="1872320"/>
            <a:ext cx="548569" cy="548569"/>
          </a:xfrm>
          <a:prstGeom prst="roundRect">
            <a:avLst>
              <a:gd name="adj" fmla="val 50000"/>
            </a:avLst>
          </a:prstGeom>
          <a:solidFill>
            <a:srgbClr val="B4842A"/>
          </a:solidFill>
          <a:ln/>
        </p:spPr>
        <p:txBody>
          <a:bodyPr/>
          <a:lstStyle/>
          <a:p>
            <a:pPr algn="ctr"/>
            <a:endParaRPr lang="pt-BR" b="1" dirty="0">
              <a:latin typeface="Gisha" panose="020B0502040204020203" pitchFamily="34" charset="-79"/>
              <a:cs typeface="Gisha" panose="020B0502040204020203" pitchFamily="34" charset="-79"/>
            </a:endParaRPr>
          </a:p>
        </p:txBody>
      </p:sp>
      <p:sp>
        <p:nvSpPr>
          <p:cNvPr id="16" name="Text 14">
            <a:extLst>
              <a:ext uri="{FF2B5EF4-FFF2-40B4-BE49-F238E27FC236}">
                <a16:creationId xmlns:a16="http://schemas.microsoft.com/office/drawing/2014/main" id="{C8335C14-824A-79B8-6567-A5A928A32625}"/>
              </a:ext>
            </a:extLst>
          </p:cNvPr>
          <p:cNvSpPr/>
          <p:nvPr/>
        </p:nvSpPr>
        <p:spPr>
          <a:xfrm>
            <a:off x="5712539" y="1872320"/>
            <a:ext cx="548569" cy="548569"/>
          </a:xfrm>
          <a:prstGeom prst="rect">
            <a:avLst/>
          </a:prstGeom>
          <a:noFill/>
          <a:ln/>
        </p:spPr>
        <p:txBody>
          <a:bodyPr wrap="square" rtlCol="0" anchor="ctr"/>
          <a:lstStyle/>
          <a:p>
            <a:pPr algn="ctr"/>
            <a:r>
              <a:rPr lang="pt-BR" b="1" dirty="0">
                <a:solidFill>
                  <a:srgbClr val="FFFFFF"/>
                </a:solidFill>
                <a:latin typeface="Gisha" panose="020B0502040204020203" pitchFamily="34" charset="-79"/>
                <a:ea typeface="Cambria" pitchFamily="34" charset="-122"/>
                <a:cs typeface="Gisha" panose="020B0502040204020203" pitchFamily="34" charset="-79"/>
              </a:rPr>
              <a:t>3</a:t>
            </a:r>
            <a:endParaRPr lang="pt-BR" b="1" dirty="0">
              <a:latin typeface="Gisha" panose="020B0502040204020203" pitchFamily="34" charset="-79"/>
              <a:cs typeface="Gisha" panose="020B0502040204020203" pitchFamily="34" charset="-79"/>
            </a:endParaRPr>
          </a:p>
        </p:txBody>
      </p:sp>
      <p:sp>
        <p:nvSpPr>
          <p:cNvPr id="17" name="Text 15">
            <a:extLst>
              <a:ext uri="{FF2B5EF4-FFF2-40B4-BE49-F238E27FC236}">
                <a16:creationId xmlns:a16="http://schemas.microsoft.com/office/drawing/2014/main" id="{17501CD0-4C74-C15E-112B-D17ED9FD17DD}"/>
              </a:ext>
            </a:extLst>
          </p:cNvPr>
          <p:cNvSpPr/>
          <p:nvPr/>
        </p:nvSpPr>
        <p:spPr>
          <a:xfrm>
            <a:off x="4947053" y="2575382"/>
            <a:ext cx="2084560" cy="731425"/>
          </a:xfrm>
          <a:prstGeom prst="rect">
            <a:avLst/>
          </a:prstGeom>
          <a:noFill/>
          <a:ln/>
        </p:spPr>
        <p:txBody>
          <a:bodyPr wrap="square" rtlCol="0" anchor="ctr"/>
          <a:lstStyle/>
          <a:p>
            <a:pPr algn="ctr">
              <a:lnSpc>
                <a:spcPct val="110000"/>
              </a:lnSpc>
            </a:pPr>
            <a:r>
              <a:rPr lang="pt-BR" b="1" dirty="0">
                <a:solidFill>
                  <a:srgbClr val="132A4C"/>
                </a:solidFill>
                <a:latin typeface="Gisha" panose="020B0502040204020203" pitchFamily="34" charset="-79"/>
                <a:ea typeface="Cambria" pitchFamily="34" charset="-122"/>
                <a:cs typeface="Gisha" panose="020B0502040204020203" pitchFamily="34" charset="-79"/>
              </a:rPr>
              <a:t>Plano </a:t>
            </a:r>
            <a:r>
              <a:rPr lang="pt-BR" sz="1700" b="1" dirty="0">
                <a:solidFill>
                  <a:srgbClr val="132A4C"/>
                </a:solidFill>
                <a:latin typeface="Gisha" panose="020B0502040204020203" pitchFamily="34" charset="-79"/>
                <a:ea typeface="Cambria" pitchFamily="34" charset="-122"/>
                <a:cs typeface="Gisha" panose="020B0502040204020203" pitchFamily="34" charset="-79"/>
              </a:rPr>
              <a:t>institucionalizado</a:t>
            </a:r>
            <a:endParaRPr lang="pt-BR" sz="1700" b="1" dirty="0">
              <a:latin typeface="Gisha" panose="020B0502040204020203" pitchFamily="34" charset="-79"/>
              <a:cs typeface="Gisha" panose="020B0502040204020203" pitchFamily="34" charset="-79"/>
            </a:endParaRPr>
          </a:p>
        </p:txBody>
      </p:sp>
      <p:sp>
        <p:nvSpPr>
          <p:cNvPr id="19" name="Shape 17">
            <a:extLst>
              <a:ext uri="{FF2B5EF4-FFF2-40B4-BE49-F238E27FC236}">
                <a16:creationId xmlns:a16="http://schemas.microsoft.com/office/drawing/2014/main" id="{8D6112E0-4185-76A2-69F7-BFB8CF77A89F}"/>
              </a:ext>
            </a:extLst>
          </p:cNvPr>
          <p:cNvSpPr/>
          <p:nvPr/>
        </p:nvSpPr>
        <p:spPr>
          <a:xfrm>
            <a:off x="7168757" y="1691866"/>
            <a:ext cx="2084561" cy="2745246"/>
          </a:xfrm>
          <a:prstGeom prst="roundRect">
            <a:avLst>
              <a:gd name="adj" fmla="val 3509"/>
            </a:avLst>
          </a:prstGeom>
          <a:solidFill>
            <a:srgbClr val="FFFFFF"/>
          </a:solidFill>
          <a:ln w="12700">
            <a:solidFill>
              <a:srgbClr val="D8E0EA"/>
            </a:solidFill>
            <a:prstDash val="solid"/>
          </a:ln>
          <a:effectLst>
            <a:outerShdw blurRad="114300" dist="38100" dir="5400000" algn="bl" rotWithShape="0">
              <a:srgbClr val="1B2A44">
                <a:alpha val="16000"/>
              </a:srgbClr>
            </a:outerShdw>
          </a:effectLst>
        </p:spPr>
        <p:txBody>
          <a:bodyPr/>
          <a:lstStyle/>
          <a:p>
            <a:endParaRPr lang="pt-BR" dirty="0">
              <a:latin typeface="Gisha" panose="020B0502040204020203" pitchFamily="34" charset="-79"/>
              <a:cs typeface="Gisha" panose="020B0502040204020203" pitchFamily="34" charset="-79"/>
            </a:endParaRPr>
          </a:p>
        </p:txBody>
      </p:sp>
      <p:sp>
        <p:nvSpPr>
          <p:cNvPr id="20" name="Shape 18">
            <a:extLst>
              <a:ext uri="{FF2B5EF4-FFF2-40B4-BE49-F238E27FC236}">
                <a16:creationId xmlns:a16="http://schemas.microsoft.com/office/drawing/2014/main" id="{8880EBE8-034E-39BA-CFFB-D840D64A408E}"/>
              </a:ext>
            </a:extLst>
          </p:cNvPr>
          <p:cNvSpPr/>
          <p:nvPr/>
        </p:nvSpPr>
        <p:spPr>
          <a:xfrm>
            <a:off x="7934241" y="1872320"/>
            <a:ext cx="548569" cy="548569"/>
          </a:xfrm>
          <a:prstGeom prst="roundRect">
            <a:avLst>
              <a:gd name="adj" fmla="val 50000"/>
            </a:avLst>
          </a:prstGeom>
          <a:solidFill>
            <a:srgbClr val="B4842A"/>
          </a:solidFill>
          <a:ln/>
        </p:spPr>
        <p:txBody>
          <a:bodyPr/>
          <a:lstStyle/>
          <a:p>
            <a:pPr algn="ctr"/>
            <a:endParaRPr lang="pt-BR" b="1" dirty="0">
              <a:latin typeface="Gisha" panose="020B0502040204020203" pitchFamily="34" charset="-79"/>
              <a:cs typeface="Gisha" panose="020B0502040204020203" pitchFamily="34" charset="-79"/>
            </a:endParaRPr>
          </a:p>
        </p:txBody>
      </p:sp>
      <p:sp>
        <p:nvSpPr>
          <p:cNvPr id="21" name="Text 19">
            <a:extLst>
              <a:ext uri="{FF2B5EF4-FFF2-40B4-BE49-F238E27FC236}">
                <a16:creationId xmlns:a16="http://schemas.microsoft.com/office/drawing/2014/main" id="{BCFAAFB6-BEA0-472F-CA1C-00206CF02ECE}"/>
              </a:ext>
            </a:extLst>
          </p:cNvPr>
          <p:cNvSpPr/>
          <p:nvPr/>
        </p:nvSpPr>
        <p:spPr>
          <a:xfrm>
            <a:off x="7934241" y="1872320"/>
            <a:ext cx="548569" cy="548569"/>
          </a:xfrm>
          <a:prstGeom prst="rect">
            <a:avLst/>
          </a:prstGeom>
          <a:noFill/>
          <a:ln/>
        </p:spPr>
        <p:txBody>
          <a:bodyPr wrap="square" rtlCol="0" anchor="ctr"/>
          <a:lstStyle/>
          <a:p>
            <a:pPr algn="ctr"/>
            <a:r>
              <a:rPr lang="pt-BR" b="1" dirty="0">
                <a:solidFill>
                  <a:srgbClr val="FFFFFF"/>
                </a:solidFill>
                <a:latin typeface="Gisha" panose="020B0502040204020203" pitchFamily="34" charset="-79"/>
                <a:ea typeface="Cambria" pitchFamily="34" charset="-122"/>
                <a:cs typeface="Gisha" panose="020B0502040204020203" pitchFamily="34" charset="-79"/>
              </a:rPr>
              <a:t>4</a:t>
            </a:r>
            <a:endParaRPr lang="pt-BR" b="1" dirty="0">
              <a:latin typeface="Gisha" panose="020B0502040204020203" pitchFamily="34" charset="-79"/>
              <a:cs typeface="Gisha" panose="020B0502040204020203" pitchFamily="34" charset="-79"/>
            </a:endParaRPr>
          </a:p>
        </p:txBody>
      </p:sp>
      <p:sp>
        <p:nvSpPr>
          <p:cNvPr id="22" name="Text 20">
            <a:extLst>
              <a:ext uri="{FF2B5EF4-FFF2-40B4-BE49-F238E27FC236}">
                <a16:creationId xmlns:a16="http://schemas.microsoft.com/office/drawing/2014/main" id="{D9E6D89D-6F1B-2834-A733-0067FAD2CD4E}"/>
              </a:ext>
            </a:extLst>
          </p:cNvPr>
          <p:cNvSpPr/>
          <p:nvPr/>
        </p:nvSpPr>
        <p:spPr>
          <a:xfrm>
            <a:off x="7351613" y="2575382"/>
            <a:ext cx="1718848" cy="731425"/>
          </a:xfrm>
          <a:prstGeom prst="rect">
            <a:avLst/>
          </a:prstGeom>
          <a:noFill/>
          <a:ln/>
        </p:spPr>
        <p:txBody>
          <a:bodyPr wrap="square" rtlCol="0" anchor="ctr"/>
          <a:lstStyle/>
          <a:p>
            <a:pPr algn="ctr">
              <a:lnSpc>
                <a:spcPct val="110000"/>
              </a:lnSpc>
            </a:pPr>
            <a:r>
              <a:rPr lang="pt-BR" b="1" dirty="0">
                <a:solidFill>
                  <a:srgbClr val="132A4C"/>
                </a:solidFill>
                <a:latin typeface="Gisha" panose="020B0502040204020203" pitchFamily="34" charset="-79"/>
                <a:ea typeface="Cambria" pitchFamily="34" charset="-122"/>
                <a:cs typeface="Gisha" panose="020B0502040204020203" pitchFamily="34" charset="-79"/>
              </a:rPr>
              <a:t>Reforma da previdência</a:t>
            </a:r>
            <a:endParaRPr lang="pt-BR" b="1" dirty="0">
              <a:latin typeface="Gisha" panose="020B0502040204020203" pitchFamily="34" charset="-79"/>
              <a:cs typeface="Gisha" panose="020B0502040204020203" pitchFamily="34" charset="-79"/>
            </a:endParaRPr>
          </a:p>
        </p:txBody>
      </p:sp>
      <p:sp>
        <p:nvSpPr>
          <p:cNvPr id="24" name="Shape 22">
            <a:extLst>
              <a:ext uri="{FF2B5EF4-FFF2-40B4-BE49-F238E27FC236}">
                <a16:creationId xmlns:a16="http://schemas.microsoft.com/office/drawing/2014/main" id="{3C9F4032-2C8C-8DF0-FADA-7350E28ADFA7}"/>
              </a:ext>
            </a:extLst>
          </p:cNvPr>
          <p:cNvSpPr/>
          <p:nvPr/>
        </p:nvSpPr>
        <p:spPr>
          <a:xfrm>
            <a:off x="9390460" y="1691866"/>
            <a:ext cx="2084561" cy="2745246"/>
          </a:xfrm>
          <a:prstGeom prst="roundRect">
            <a:avLst>
              <a:gd name="adj" fmla="val 3509"/>
            </a:avLst>
          </a:prstGeom>
          <a:solidFill>
            <a:srgbClr val="FFFFFF"/>
          </a:solidFill>
          <a:ln w="12700">
            <a:solidFill>
              <a:srgbClr val="D8E0EA"/>
            </a:solidFill>
            <a:prstDash val="solid"/>
          </a:ln>
          <a:effectLst>
            <a:outerShdw blurRad="114300" dist="38100" dir="5400000" algn="bl" rotWithShape="0">
              <a:srgbClr val="1B2A44">
                <a:alpha val="16000"/>
              </a:srgbClr>
            </a:outerShdw>
          </a:effectLst>
        </p:spPr>
        <p:txBody>
          <a:bodyPr/>
          <a:lstStyle/>
          <a:p>
            <a:endParaRPr lang="pt-BR" dirty="0">
              <a:latin typeface="Gisha" panose="020B0502040204020203" pitchFamily="34" charset="-79"/>
              <a:cs typeface="Gisha" panose="020B0502040204020203" pitchFamily="34" charset="-79"/>
            </a:endParaRPr>
          </a:p>
        </p:txBody>
      </p:sp>
      <p:sp>
        <p:nvSpPr>
          <p:cNvPr id="25" name="Shape 23">
            <a:extLst>
              <a:ext uri="{FF2B5EF4-FFF2-40B4-BE49-F238E27FC236}">
                <a16:creationId xmlns:a16="http://schemas.microsoft.com/office/drawing/2014/main" id="{BE319AB1-5F0E-739D-C45B-E495C2A60422}"/>
              </a:ext>
            </a:extLst>
          </p:cNvPr>
          <p:cNvSpPr/>
          <p:nvPr/>
        </p:nvSpPr>
        <p:spPr>
          <a:xfrm>
            <a:off x="10155944" y="1872320"/>
            <a:ext cx="548569" cy="548569"/>
          </a:xfrm>
          <a:prstGeom prst="roundRect">
            <a:avLst>
              <a:gd name="adj" fmla="val 50000"/>
            </a:avLst>
          </a:prstGeom>
          <a:solidFill>
            <a:srgbClr val="B4842A"/>
          </a:solidFill>
          <a:ln/>
        </p:spPr>
        <p:txBody>
          <a:bodyPr/>
          <a:lstStyle/>
          <a:p>
            <a:pPr algn="ctr"/>
            <a:endParaRPr lang="pt-BR" b="1" dirty="0">
              <a:latin typeface="Gisha" panose="020B0502040204020203" pitchFamily="34" charset="-79"/>
              <a:cs typeface="Gisha" panose="020B0502040204020203" pitchFamily="34" charset="-79"/>
            </a:endParaRPr>
          </a:p>
        </p:txBody>
      </p:sp>
      <p:sp>
        <p:nvSpPr>
          <p:cNvPr id="26" name="Text 24">
            <a:extLst>
              <a:ext uri="{FF2B5EF4-FFF2-40B4-BE49-F238E27FC236}">
                <a16:creationId xmlns:a16="http://schemas.microsoft.com/office/drawing/2014/main" id="{18E3FA7A-3D03-DEFE-8519-D36CF0959740}"/>
              </a:ext>
            </a:extLst>
          </p:cNvPr>
          <p:cNvSpPr/>
          <p:nvPr/>
        </p:nvSpPr>
        <p:spPr>
          <a:xfrm>
            <a:off x="10155944" y="1872320"/>
            <a:ext cx="548569" cy="548569"/>
          </a:xfrm>
          <a:prstGeom prst="rect">
            <a:avLst/>
          </a:prstGeom>
          <a:noFill/>
          <a:ln/>
        </p:spPr>
        <p:txBody>
          <a:bodyPr wrap="square" rtlCol="0" anchor="ctr"/>
          <a:lstStyle/>
          <a:p>
            <a:pPr algn="ctr"/>
            <a:r>
              <a:rPr lang="pt-BR" b="1" dirty="0">
                <a:solidFill>
                  <a:srgbClr val="FFFFFF"/>
                </a:solidFill>
                <a:latin typeface="Gisha" panose="020B0502040204020203" pitchFamily="34" charset="-79"/>
                <a:ea typeface="Cambria" pitchFamily="34" charset="-122"/>
                <a:cs typeface="Gisha" panose="020B0502040204020203" pitchFamily="34" charset="-79"/>
              </a:rPr>
              <a:t>5</a:t>
            </a:r>
            <a:endParaRPr lang="pt-BR" b="1" dirty="0">
              <a:latin typeface="Gisha" panose="020B0502040204020203" pitchFamily="34" charset="-79"/>
              <a:cs typeface="Gisha" panose="020B0502040204020203" pitchFamily="34" charset="-79"/>
            </a:endParaRPr>
          </a:p>
        </p:txBody>
      </p:sp>
      <p:sp>
        <p:nvSpPr>
          <p:cNvPr id="27" name="Text 25">
            <a:extLst>
              <a:ext uri="{FF2B5EF4-FFF2-40B4-BE49-F238E27FC236}">
                <a16:creationId xmlns:a16="http://schemas.microsoft.com/office/drawing/2014/main" id="{EF811102-D155-2D97-A8A6-5495DF4D07AA}"/>
              </a:ext>
            </a:extLst>
          </p:cNvPr>
          <p:cNvSpPr/>
          <p:nvPr/>
        </p:nvSpPr>
        <p:spPr>
          <a:xfrm>
            <a:off x="9436174" y="2575382"/>
            <a:ext cx="2038846" cy="731425"/>
          </a:xfrm>
          <a:prstGeom prst="rect">
            <a:avLst/>
          </a:prstGeom>
          <a:noFill/>
          <a:ln/>
        </p:spPr>
        <p:txBody>
          <a:bodyPr wrap="square" rtlCol="0" anchor="ctr"/>
          <a:lstStyle/>
          <a:p>
            <a:pPr algn="ctr">
              <a:lnSpc>
                <a:spcPct val="110000"/>
              </a:lnSpc>
            </a:pPr>
            <a:r>
              <a:rPr lang="pt-BR" b="1" dirty="0">
                <a:solidFill>
                  <a:srgbClr val="132A4C"/>
                </a:solidFill>
                <a:latin typeface="Gisha" panose="020B0502040204020203" pitchFamily="34" charset="-79"/>
                <a:ea typeface="Cambria" pitchFamily="34" charset="-122"/>
                <a:cs typeface="Gisha" panose="020B0502040204020203" pitchFamily="34" charset="-79"/>
              </a:rPr>
              <a:t>Reposição dos Segurados</a:t>
            </a:r>
            <a:endParaRPr lang="pt-BR" b="1" dirty="0">
              <a:latin typeface="Gisha" panose="020B0502040204020203" pitchFamily="34" charset="-79"/>
              <a:cs typeface="Gisha" panose="020B0502040204020203" pitchFamily="34" charset="-79"/>
            </a:endParaRPr>
          </a:p>
        </p:txBody>
      </p:sp>
      <p:sp>
        <p:nvSpPr>
          <p:cNvPr id="18" name="Text 6">
            <a:extLst>
              <a:ext uri="{FF2B5EF4-FFF2-40B4-BE49-F238E27FC236}">
                <a16:creationId xmlns:a16="http://schemas.microsoft.com/office/drawing/2014/main" id="{1A26D35E-D28E-40CA-DD1A-B85599CBF85D}"/>
              </a:ext>
            </a:extLst>
          </p:cNvPr>
          <p:cNvSpPr/>
          <p:nvPr/>
        </p:nvSpPr>
        <p:spPr>
          <a:xfrm>
            <a:off x="2717832" y="3424528"/>
            <a:ext cx="2092079" cy="868568"/>
          </a:xfrm>
          <a:prstGeom prst="rect">
            <a:avLst/>
          </a:prstGeom>
          <a:noFill/>
          <a:ln/>
        </p:spPr>
        <p:txBody>
          <a:bodyPr wrap="square" rtlCol="0" anchor="ctr"/>
          <a:lstStyle/>
          <a:p>
            <a:pPr algn="ctr">
              <a:lnSpc>
                <a:spcPct val="125000"/>
              </a:lnSpc>
            </a:pPr>
            <a:r>
              <a:rPr lang="pt-BR" sz="1400" b="1" dirty="0">
                <a:solidFill>
                  <a:srgbClr val="5B6B85"/>
                </a:solidFill>
                <a:latin typeface="Gisha" panose="020B0502040204020203" pitchFamily="34" charset="-79"/>
                <a:ea typeface="Calibri" pitchFamily="34" charset="-122"/>
                <a:cs typeface="Gisha" panose="020B0502040204020203" pitchFamily="34" charset="-79"/>
              </a:rPr>
              <a:t>Alteração dos salários e/ou do Plano de Cargos e Salários</a:t>
            </a:r>
            <a:endParaRPr lang="pt-BR" sz="1400" b="1" dirty="0">
              <a:latin typeface="Gisha" panose="020B0502040204020203" pitchFamily="34" charset="-79"/>
              <a:cs typeface="Gisha" panose="020B0502040204020203" pitchFamily="34" charset="-79"/>
            </a:endParaRPr>
          </a:p>
        </p:txBody>
      </p:sp>
      <p:sp>
        <p:nvSpPr>
          <p:cNvPr id="28" name="Text 6">
            <a:extLst>
              <a:ext uri="{FF2B5EF4-FFF2-40B4-BE49-F238E27FC236}">
                <a16:creationId xmlns:a16="http://schemas.microsoft.com/office/drawing/2014/main" id="{57E08967-78BB-A9C7-5091-8F02852A2B1F}"/>
              </a:ext>
            </a:extLst>
          </p:cNvPr>
          <p:cNvSpPr/>
          <p:nvPr/>
        </p:nvSpPr>
        <p:spPr>
          <a:xfrm>
            <a:off x="4947053" y="3424528"/>
            <a:ext cx="2084559" cy="868568"/>
          </a:xfrm>
          <a:prstGeom prst="rect">
            <a:avLst/>
          </a:prstGeom>
          <a:noFill/>
          <a:ln/>
        </p:spPr>
        <p:txBody>
          <a:bodyPr wrap="square" rtlCol="0" anchor="ctr"/>
          <a:lstStyle/>
          <a:p>
            <a:pPr algn="ctr">
              <a:lnSpc>
                <a:spcPct val="125000"/>
              </a:lnSpc>
            </a:pPr>
            <a:r>
              <a:rPr lang="pt-BR" sz="1400" b="1" dirty="0">
                <a:solidFill>
                  <a:srgbClr val="5B6B85"/>
                </a:solidFill>
                <a:latin typeface="Gisha" panose="020B0502040204020203" pitchFamily="34" charset="-79"/>
                <a:ea typeface="Calibri" pitchFamily="34" charset="-122"/>
                <a:cs typeface="Gisha" panose="020B0502040204020203" pitchFamily="34" charset="-79"/>
              </a:rPr>
              <a:t>Controle e tratamento dos riscos atuariais</a:t>
            </a:r>
            <a:endParaRPr lang="pt-BR" sz="1400" b="1" dirty="0">
              <a:latin typeface="Gisha" panose="020B0502040204020203" pitchFamily="34" charset="-79"/>
              <a:cs typeface="Gisha" panose="020B0502040204020203" pitchFamily="34" charset="-79"/>
            </a:endParaRPr>
          </a:p>
        </p:txBody>
      </p:sp>
      <p:sp>
        <p:nvSpPr>
          <p:cNvPr id="30" name="Text 6">
            <a:extLst>
              <a:ext uri="{FF2B5EF4-FFF2-40B4-BE49-F238E27FC236}">
                <a16:creationId xmlns:a16="http://schemas.microsoft.com/office/drawing/2014/main" id="{14364961-74BE-445F-52C2-73F71FA17B40}"/>
              </a:ext>
            </a:extLst>
          </p:cNvPr>
          <p:cNvSpPr/>
          <p:nvPr/>
        </p:nvSpPr>
        <p:spPr>
          <a:xfrm>
            <a:off x="7237330" y="3424528"/>
            <a:ext cx="2084559" cy="868568"/>
          </a:xfrm>
          <a:prstGeom prst="rect">
            <a:avLst/>
          </a:prstGeom>
          <a:noFill/>
          <a:ln/>
        </p:spPr>
        <p:txBody>
          <a:bodyPr wrap="square" rtlCol="0" anchor="ctr"/>
          <a:lstStyle/>
          <a:p>
            <a:pPr algn="ctr">
              <a:lnSpc>
                <a:spcPct val="125000"/>
              </a:lnSpc>
            </a:pPr>
            <a:r>
              <a:rPr lang="pt-BR" sz="1400" b="1" dirty="0">
                <a:solidFill>
                  <a:srgbClr val="5B6B85"/>
                </a:solidFill>
                <a:latin typeface="Gisha" panose="020B0502040204020203" pitchFamily="34" charset="-79"/>
                <a:ea typeface="Calibri" pitchFamily="34" charset="-122"/>
                <a:cs typeface="Gisha" panose="020B0502040204020203" pitchFamily="34" charset="-79"/>
              </a:rPr>
              <a:t>Adequação das regras de concessão</a:t>
            </a:r>
            <a:endParaRPr lang="pt-BR" sz="1400" b="1" dirty="0">
              <a:latin typeface="Gisha" panose="020B0502040204020203" pitchFamily="34" charset="-79"/>
              <a:cs typeface="Gisha" panose="020B0502040204020203" pitchFamily="34" charset="-79"/>
            </a:endParaRPr>
          </a:p>
        </p:txBody>
      </p:sp>
      <p:sp>
        <p:nvSpPr>
          <p:cNvPr id="32" name="Text 6">
            <a:extLst>
              <a:ext uri="{FF2B5EF4-FFF2-40B4-BE49-F238E27FC236}">
                <a16:creationId xmlns:a16="http://schemas.microsoft.com/office/drawing/2014/main" id="{D33C295B-7A92-AC74-1683-93A5079927D1}"/>
              </a:ext>
            </a:extLst>
          </p:cNvPr>
          <p:cNvSpPr/>
          <p:nvPr/>
        </p:nvSpPr>
        <p:spPr>
          <a:xfrm>
            <a:off x="9436175" y="3424528"/>
            <a:ext cx="2084559" cy="868568"/>
          </a:xfrm>
          <a:prstGeom prst="rect">
            <a:avLst/>
          </a:prstGeom>
          <a:noFill/>
          <a:ln/>
        </p:spPr>
        <p:txBody>
          <a:bodyPr wrap="square" rtlCol="0" anchor="ctr"/>
          <a:lstStyle/>
          <a:p>
            <a:pPr algn="ctr">
              <a:lnSpc>
                <a:spcPct val="125000"/>
              </a:lnSpc>
            </a:pPr>
            <a:r>
              <a:rPr lang="pt-BR" sz="1400" b="1" dirty="0">
                <a:solidFill>
                  <a:srgbClr val="5B6B85"/>
                </a:solidFill>
                <a:latin typeface="Gisha" panose="020B0502040204020203" pitchFamily="34" charset="-79"/>
                <a:ea typeface="Calibri" pitchFamily="34" charset="-122"/>
                <a:cs typeface="Gisha" panose="020B0502040204020203" pitchFamily="34" charset="-79"/>
              </a:rPr>
              <a:t>Admissão de servidores públicos</a:t>
            </a:r>
            <a:endParaRPr lang="pt-BR" sz="1400" b="1" dirty="0">
              <a:latin typeface="Gisha" panose="020B0502040204020203" pitchFamily="34" charset="-79"/>
              <a:cs typeface="Gisha" panose="020B0502040204020203" pitchFamily="34" charset="-79"/>
            </a:endParaRPr>
          </a:p>
        </p:txBody>
      </p:sp>
    </p:spTree>
    <p:extLst>
      <p:ext uri="{BB962C8B-B14F-4D97-AF65-F5344CB8AC3E}">
        <p14:creationId xmlns:p14="http://schemas.microsoft.com/office/powerpoint/2010/main" val="28965607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626407B4-0C32-8309-882C-44193C128201}"/>
              </a:ext>
            </a:extLst>
          </p:cNvPr>
          <p:cNvPicPr>
            <a:picLocks noChangeAspect="1"/>
          </p:cNvPicPr>
          <p:nvPr/>
        </p:nvPicPr>
        <p:blipFill>
          <a:blip r:embed="rId3"/>
          <a:stretch>
            <a:fillRect/>
          </a:stretch>
        </p:blipFill>
        <p:spPr>
          <a:xfrm>
            <a:off x="-28961" y="0"/>
            <a:ext cx="12249919" cy="6857999"/>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53B63"/>
        </a:solidFill>
        <a:effectLst/>
      </p:bgPr>
    </p:bg>
    <p:spTree>
      <p:nvGrpSpPr>
        <p:cNvPr id="1" name="">
          <a:extLst>
            <a:ext uri="{FF2B5EF4-FFF2-40B4-BE49-F238E27FC236}">
              <a16:creationId xmlns:a16="http://schemas.microsoft.com/office/drawing/2014/main" id="{25AC1EAD-38BF-A996-12CE-60A3BCFAE9E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8035D12-F643-CF61-7733-D1CC756400F9}"/>
              </a:ext>
            </a:extLst>
          </p:cNvPr>
          <p:cNvSpPr/>
          <p:nvPr/>
        </p:nvSpPr>
        <p:spPr>
          <a:xfrm>
            <a:off x="0" y="0"/>
            <a:ext cx="146304" cy="6858000"/>
          </a:xfrm>
          <a:prstGeom prst="rect">
            <a:avLst/>
          </a:prstGeom>
          <a:solidFill>
            <a:srgbClr val="D6AA32"/>
          </a:solidFill>
          <a:ln w="12700">
            <a:solidFill>
              <a:srgbClr val="D6AA32">
                <a:alpha val="0"/>
              </a:srgbClr>
            </a:solidFill>
            <a:prstDash val="solid"/>
          </a:ln>
        </p:spPr>
        <p:txBody>
          <a:bodyPr/>
          <a:lstStyle/>
          <a:p>
            <a:endParaRPr lang="pt-BR"/>
          </a:p>
        </p:txBody>
      </p:sp>
      <p:sp>
        <p:nvSpPr>
          <p:cNvPr id="3" name="Text 1">
            <a:extLst>
              <a:ext uri="{FF2B5EF4-FFF2-40B4-BE49-F238E27FC236}">
                <a16:creationId xmlns:a16="http://schemas.microsoft.com/office/drawing/2014/main" id="{2479E095-3042-DE9A-A6B8-B5746966243C}"/>
              </a:ext>
            </a:extLst>
          </p:cNvPr>
          <p:cNvSpPr/>
          <p:nvPr/>
        </p:nvSpPr>
        <p:spPr>
          <a:xfrm>
            <a:off x="658368" y="576072"/>
            <a:ext cx="8229600" cy="256032"/>
          </a:xfrm>
          <a:prstGeom prst="rect">
            <a:avLst/>
          </a:prstGeom>
          <a:noFill/>
          <a:ln/>
        </p:spPr>
        <p:txBody>
          <a:bodyPr wrap="square" lIns="0" tIns="0" rIns="0" bIns="0" rtlCol="0" anchor="ctr">
            <a:normAutofit/>
          </a:bodyPr>
          <a:lstStyle/>
          <a:p>
            <a:pPr marL="0" indent="0">
              <a:buNone/>
            </a:pPr>
            <a:r>
              <a:rPr lang="en-US" sz="1000" b="1" kern="0" spc="130" dirty="0">
                <a:solidFill>
                  <a:srgbClr val="B7C8D9"/>
                </a:solidFill>
                <a:latin typeface="Aptos" pitchFamily="34" charset="0"/>
                <a:ea typeface="Aptos" pitchFamily="34" charset="-122"/>
                <a:cs typeface="Aptos" pitchFamily="34" charset="-120"/>
              </a:rPr>
              <a:t>AUDIÊNCIA PÚBLICA  •  EXERCÍCIO 2025</a:t>
            </a:r>
            <a:endParaRPr lang="en-US" sz="1000" dirty="0"/>
          </a:p>
        </p:txBody>
      </p:sp>
      <p:sp>
        <p:nvSpPr>
          <p:cNvPr id="4" name="Text 2">
            <a:extLst>
              <a:ext uri="{FF2B5EF4-FFF2-40B4-BE49-F238E27FC236}">
                <a16:creationId xmlns:a16="http://schemas.microsoft.com/office/drawing/2014/main" id="{9896BC8C-09BD-74F2-6224-88FB0D0E6CC3}"/>
              </a:ext>
            </a:extLst>
          </p:cNvPr>
          <p:cNvSpPr/>
          <p:nvPr/>
        </p:nvSpPr>
        <p:spPr>
          <a:xfrm>
            <a:off x="658368" y="2011680"/>
            <a:ext cx="9966960" cy="1280160"/>
          </a:xfrm>
          <a:prstGeom prst="rect">
            <a:avLst/>
          </a:prstGeom>
          <a:noFill/>
          <a:ln/>
        </p:spPr>
        <p:txBody>
          <a:bodyPr wrap="square" lIns="0" tIns="0" rIns="0" bIns="0" rtlCol="0" anchor="ctr">
            <a:normAutofit/>
          </a:bodyPr>
          <a:lstStyle/>
          <a:p>
            <a:pPr marL="0" indent="0">
              <a:buNone/>
            </a:pPr>
            <a:r>
              <a:rPr lang="en-US" sz="3500" b="1" dirty="0">
                <a:solidFill>
                  <a:srgbClr val="FFFFFF"/>
                </a:solidFill>
                <a:latin typeface="Aptos" pitchFamily="34" charset="0"/>
                <a:ea typeface="Aptos" pitchFamily="34" charset="-122"/>
                <a:cs typeface="Aptos" pitchFamily="34" charset="-120"/>
              </a:rPr>
              <a:t>Política de investimentos</a:t>
            </a:r>
            <a:endParaRPr lang="en-US" sz="3500" dirty="0"/>
          </a:p>
        </p:txBody>
      </p:sp>
      <p:sp>
        <p:nvSpPr>
          <p:cNvPr id="5" name="Shape 3">
            <a:extLst>
              <a:ext uri="{FF2B5EF4-FFF2-40B4-BE49-F238E27FC236}">
                <a16:creationId xmlns:a16="http://schemas.microsoft.com/office/drawing/2014/main" id="{948E5A46-0828-981F-2932-0D18E7A76B66}"/>
              </a:ext>
            </a:extLst>
          </p:cNvPr>
          <p:cNvSpPr/>
          <p:nvPr/>
        </p:nvSpPr>
        <p:spPr>
          <a:xfrm>
            <a:off x="676656" y="3611880"/>
            <a:ext cx="749808" cy="73152"/>
          </a:xfrm>
          <a:prstGeom prst="rect">
            <a:avLst/>
          </a:prstGeom>
          <a:solidFill>
            <a:srgbClr val="D6AA32"/>
          </a:solidFill>
          <a:ln w="12700">
            <a:solidFill>
              <a:srgbClr val="D6AA32">
                <a:alpha val="0"/>
              </a:srgbClr>
            </a:solidFill>
            <a:prstDash val="solid"/>
          </a:ln>
        </p:spPr>
        <p:txBody>
          <a:bodyPr/>
          <a:lstStyle/>
          <a:p>
            <a:endParaRPr lang="pt-BR"/>
          </a:p>
        </p:txBody>
      </p:sp>
      <p:sp>
        <p:nvSpPr>
          <p:cNvPr id="6" name="Text 4">
            <a:extLst>
              <a:ext uri="{FF2B5EF4-FFF2-40B4-BE49-F238E27FC236}">
                <a16:creationId xmlns:a16="http://schemas.microsoft.com/office/drawing/2014/main" id="{96D8B1D1-3D0D-3064-7F00-1841468F4742}"/>
              </a:ext>
            </a:extLst>
          </p:cNvPr>
          <p:cNvSpPr/>
          <p:nvPr/>
        </p:nvSpPr>
        <p:spPr>
          <a:xfrm>
            <a:off x="10899648" y="6035040"/>
            <a:ext cx="640080" cy="274320"/>
          </a:xfrm>
          <a:prstGeom prst="rect">
            <a:avLst/>
          </a:prstGeom>
          <a:noFill/>
          <a:ln/>
        </p:spPr>
        <p:txBody>
          <a:bodyPr wrap="square" lIns="0" tIns="0" rIns="0" bIns="0" rtlCol="0" anchor="ctr">
            <a:normAutofit/>
          </a:bodyPr>
          <a:lstStyle/>
          <a:p>
            <a:pPr marL="0" indent="0" algn="r">
              <a:buNone/>
            </a:pPr>
            <a:r>
              <a:rPr lang="en-US" sz="1200" dirty="0">
                <a:solidFill>
                  <a:srgbClr val="B7C8D9"/>
                </a:solidFill>
                <a:latin typeface="Aptos" pitchFamily="34" charset="0"/>
                <a:ea typeface="Aptos" pitchFamily="34" charset="-122"/>
                <a:cs typeface="Aptos" pitchFamily="34" charset="-120"/>
              </a:rPr>
              <a:t>02</a:t>
            </a:r>
            <a:endParaRPr lang="en-US" sz="1200" dirty="0"/>
          </a:p>
        </p:txBody>
      </p:sp>
      <p:pic>
        <p:nvPicPr>
          <p:cNvPr id="12" name="Image 0" descr="internal/pptx-qa/logo-olimpia.png">
            <a:extLst>
              <a:ext uri="{FF2B5EF4-FFF2-40B4-BE49-F238E27FC236}">
                <a16:creationId xmlns:a16="http://schemas.microsoft.com/office/drawing/2014/main" id="{CA6A5D88-CBB8-70A3-0E5D-6323B1A7C96A}"/>
              </a:ext>
            </a:extLst>
          </p:cNvPr>
          <p:cNvPicPr>
            <a:picLocks noChangeAspect="1"/>
          </p:cNvPicPr>
          <p:nvPr/>
        </p:nvPicPr>
        <p:blipFill>
          <a:blip r:embed="rId3"/>
          <a:stretch>
            <a:fillRect/>
          </a:stretch>
        </p:blipFill>
        <p:spPr>
          <a:xfrm>
            <a:off x="9345168" y="5875020"/>
            <a:ext cx="1874520" cy="594360"/>
          </a:xfrm>
          <a:prstGeom prst="rect">
            <a:avLst/>
          </a:prstGeom>
        </p:spPr>
      </p:pic>
    </p:spTree>
    <p:extLst>
      <p:ext uri="{BB962C8B-B14F-4D97-AF65-F5344CB8AC3E}">
        <p14:creationId xmlns:p14="http://schemas.microsoft.com/office/powerpoint/2010/main" val="16019731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9B8E7-3F0B-FE91-D5CC-D7923CC8CDBF}"/>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9222C0BA-0895-2C69-9078-5E1C8932A7A0}"/>
              </a:ext>
            </a:extLst>
          </p:cNvPr>
          <p:cNvSpPr/>
          <p:nvPr/>
        </p:nvSpPr>
        <p:spPr>
          <a:xfrm>
            <a:off x="566928" y="658368"/>
            <a:ext cx="10972800" cy="502920"/>
          </a:xfrm>
          <a:prstGeom prst="rect">
            <a:avLst/>
          </a:prstGeom>
          <a:noFill/>
          <a:ln/>
        </p:spPr>
        <p:txBody>
          <a:bodyPr wrap="square" lIns="0" tIns="0" rIns="0" bIns="0" rtlCol="0" anchor="ctr">
            <a:normAutofit/>
          </a:bodyPr>
          <a:lstStyle/>
          <a:p>
            <a:pPr marL="0" indent="0">
              <a:buNone/>
            </a:pPr>
            <a:r>
              <a:rPr lang="en-US" sz="2600" b="1" dirty="0">
                <a:solidFill>
                  <a:srgbClr val="153B63"/>
                </a:solidFill>
                <a:latin typeface="Aptos" pitchFamily="34" charset="0"/>
                <a:ea typeface="Aptos" pitchFamily="34" charset="-122"/>
                <a:cs typeface="Aptos" pitchFamily="34" charset="-120"/>
              </a:rPr>
              <a:t>Bruna Bertini Demétrio</a:t>
            </a:r>
          </a:p>
        </p:txBody>
      </p:sp>
      <p:sp>
        <p:nvSpPr>
          <p:cNvPr id="4" name="Text 2">
            <a:extLst>
              <a:ext uri="{FF2B5EF4-FFF2-40B4-BE49-F238E27FC236}">
                <a16:creationId xmlns:a16="http://schemas.microsoft.com/office/drawing/2014/main" id="{4D37DD1B-9037-190C-2AB4-D0F6706E7526}"/>
              </a:ext>
            </a:extLst>
          </p:cNvPr>
          <p:cNvSpPr/>
          <p:nvPr/>
        </p:nvSpPr>
        <p:spPr>
          <a:xfrm>
            <a:off x="585216" y="1225296"/>
            <a:ext cx="10881360" cy="384048"/>
          </a:xfrm>
          <a:prstGeom prst="rect">
            <a:avLst/>
          </a:prstGeom>
          <a:noFill/>
          <a:ln/>
        </p:spPr>
        <p:txBody>
          <a:bodyPr wrap="square" lIns="0" tIns="0" rIns="0" bIns="0" rtlCol="0" anchor="t">
            <a:normAutofit/>
          </a:bodyPr>
          <a:lstStyle/>
          <a:p>
            <a:pPr marL="0" indent="0">
              <a:buNone/>
            </a:pPr>
            <a:r>
              <a:rPr lang="en-US" sz="1150" dirty="0" err="1">
                <a:solidFill>
                  <a:srgbClr val="607184"/>
                </a:solidFill>
                <a:latin typeface="Aptos" pitchFamily="34" charset="0"/>
                <a:ea typeface="Aptos" pitchFamily="34" charset="-122"/>
                <a:cs typeface="Aptos" pitchFamily="34" charset="-120"/>
              </a:rPr>
              <a:t>Consultora</a:t>
            </a:r>
            <a:r>
              <a:rPr lang="en-US" sz="1150" dirty="0">
                <a:solidFill>
                  <a:srgbClr val="607184"/>
                </a:solidFill>
                <a:latin typeface="Aptos" pitchFamily="34" charset="0"/>
                <a:ea typeface="Aptos" pitchFamily="34" charset="-122"/>
                <a:cs typeface="Aptos" pitchFamily="34" charset="-120"/>
              </a:rPr>
              <a:t> </a:t>
            </a:r>
            <a:br>
              <a:rPr lang="en-US" sz="1150" dirty="0">
                <a:solidFill>
                  <a:srgbClr val="607184"/>
                </a:solidFill>
                <a:latin typeface="Aptos" pitchFamily="34" charset="0"/>
                <a:ea typeface="Aptos" pitchFamily="34" charset="-122"/>
                <a:cs typeface="Aptos" pitchFamily="34" charset="-120"/>
              </a:rPr>
            </a:br>
            <a:r>
              <a:rPr lang="en-US" sz="1150" dirty="0">
                <a:solidFill>
                  <a:srgbClr val="607184"/>
                </a:solidFill>
                <a:latin typeface="Aptos" pitchFamily="34" charset="0"/>
                <a:ea typeface="Aptos" pitchFamily="34" charset="-122"/>
                <a:cs typeface="Aptos" pitchFamily="34" charset="-120"/>
              </a:rPr>
              <a:t>Equipe de </a:t>
            </a:r>
            <a:r>
              <a:rPr lang="en-US" sz="1150" dirty="0" err="1">
                <a:solidFill>
                  <a:srgbClr val="607184"/>
                </a:solidFill>
                <a:latin typeface="Aptos" pitchFamily="34" charset="0"/>
                <a:ea typeface="Aptos" pitchFamily="34" charset="-122"/>
                <a:cs typeface="Aptos" pitchFamily="34" charset="-120"/>
              </a:rPr>
              <a:t>Pró</a:t>
            </a:r>
            <a:r>
              <a:rPr lang="en-US" sz="1150" dirty="0">
                <a:solidFill>
                  <a:srgbClr val="607184"/>
                </a:solidFill>
                <a:latin typeface="Aptos" pitchFamily="34" charset="0"/>
                <a:ea typeface="Aptos" pitchFamily="34" charset="-122"/>
                <a:cs typeface="Aptos" pitchFamily="34" charset="-120"/>
              </a:rPr>
              <a:t>-Gestão da Crédito &amp; Mercado</a:t>
            </a:r>
            <a:endParaRPr lang="en-US" sz="1150" dirty="0"/>
          </a:p>
        </p:txBody>
      </p:sp>
      <p:sp>
        <p:nvSpPr>
          <p:cNvPr id="5" name="Shape 3">
            <a:extLst>
              <a:ext uri="{FF2B5EF4-FFF2-40B4-BE49-F238E27FC236}">
                <a16:creationId xmlns:a16="http://schemas.microsoft.com/office/drawing/2014/main" id="{B65B5A9E-D2D4-267E-097B-E9E49C0FB85D}"/>
              </a:ext>
            </a:extLst>
          </p:cNvPr>
          <p:cNvSpPr/>
          <p:nvPr/>
        </p:nvSpPr>
        <p:spPr>
          <a:xfrm>
            <a:off x="640080" y="1920240"/>
            <a:ext cx="3493008" cy="3712464"/>
          </a:xfrm>
          <a:prstGeom prst="rect">
            <a:avLst/>
          </a:prstGeom>
          <a:solidFill>
            <a:srgbClr val="FFFFFF"/>
          </a:solidFill>
          <a:ln w="10160">
            <a:solidFill>
              <a:srgbClr val="D9E0E8"/>
            </a:solidFill>
            <a:prstDash val="solid"/>
          </a:ln>
        </p:spPr>
        <p:txBody>
          <a:bodyPr/>
          <a:lstStyle/>
          <a:p>
            <a:endParaRPr lang="pt-BR" dirty="0"/>
          </a:p>
        </p:txBody>
      </p:sp>
      <p:sp>
        <p:nvSpPr>
          <p:cNvPr id="6" name="Shape 4">
            <a:extLst>
              <a:ext uri="{FF2B5EF4-FFF2-40B4-BE49-F238E27FC236}">
                <a16:creationId xmlns:a16="http://schemas.microsoft.com/office/drawing/2014/main" id="{E3096C74-C8DD-D561-6152-C079F6B571A6}"/>
              </a:ext>
            </a:extLst>
          </p:cNvPr>
          <p:cNvSpPr/>
          <p:nvPr/>
        </p:nvSpPr>
        <p:spPr>
          <a:xfrm flipH="1">
            <a:off x="585216" y="1920240"/>
            <a:ext cx="54864" cy="3712464"/>
          </a:xfrm>
          <a:prstGeom prst="rect">
            <a:avLst/>
          </a:prstGeom>
          <a:solidFill>
            <a:srgbClr val="117A83"/>
          </a:solidFill>
          <a:ln w="12700">
            <a:solidFill>
              <a:srgbClr val="117A83">
                <a:alpha val="0"/>
              </a:srgbClr>
            </a:solidFill>
            <a:prstDash val="solid"/>
          </a:ln>
        </p:spPr>
        <p:txBody>
          <a:bodyPr/>
          <a:lstStyle/>
          <a:p>
            <a:endParaRPr lang="pt-BR"/>
          </a:p>
        </p:txBody>
      </p:sp>
      <p:sp>
        <p:nvSpPr>
          <p:cNvPr id="9" name="Shape 7">
            <a:extLst>
              <a:ext uri="{FF2B5EF4-FFF2-40B4-BE49-F238E27FC236}">
                <a16:creationId xmlns:a16="http://schemas.microsoft.com/office/drawing/2014/main" id="{5D2DD1EF-8E86-19D9-3C62-DCE9094E55A0}"/>
              </a:ext>
            </a:extLst>
          </p:cNvPr>
          <p:cNvSpPr/>
          <p:nvPr/>
        </p:nvSpPr>
        <p:spPr>
          <a:xfrm>
            <a:off x="4343400" y="1920240"/>
            <a:ext cx="7123176" cy="3712464"/>
          </a:xfrm>
          <a:prstGeom prst="rect">
            <a:avLst/>
          </a:prstGeom>
          <a:solidFill>
            <a:srgbClr val="FFFFFF"/>
          </a:solidFill>
          <a:ln w="10160">
            <a:solidFill>
              <a:srgbClr val="D9E0E8"/>
            </a:solidFill>
            <a:prstDash val="solid"/>
          </a:ln>
        </p:spPr>
        <p:txBody>
          <a:bodyPr/>
          <a:lstStyle/>
          <a:p>
            <a:endParaRPr lang="pt-BR"/>
          </a:p>
        </p:txBody>
      </p:sp>
      <p:sp>
        <p:nvSpPr>
          <p:cNvPr id="10" name="Shape 8">
            <a:extLst>
              <a:ext uri="{FF2B5EF4-FFF2-40B4-BE49-F238E27FC236}">
                <a16:creationId xmlns:a16="http://schemas.microsoft.com/office/drawing/2014/main" id="{5E461DFE-4AE0-52D3-E819-9424C7FDA0D0}"/>
              </a:ext>
            </a:extLst>
          </p:cNvPr>
          <p:cNvSpPr/>
          <p:nvPr/>
        </p:nvSpPr>
        <p:spPr>
          <a:xfrm>
            <a:off x="4343400" y="1920239"/>
            <a:ext cx="50292" cy="3712463"/>
          </a:xfrm>
          <a:prstGeom prst="rect">
            <a:avLst/>
          </a:prstGeom>
          <a:solidFill>
            <a:srgbClr val="D6AA32"/>
          </a:solidFill>
          <a:ln w="12700">
            <a:solidFill>
              <a:srgbClr val="D6AA32">
                <a:alpha val="0"/>
              </a:srgbClr>
            </a:solidFill>
            <a:prstDash val="solid"/>
          </a:ln>
        </p:spPr>
        <p:txBody>
          <a:bodyPr/>
          <a:lstStyle/>
          <a:p>
            <a:endParaRPr lang="pt-BR"/>
          </a:p>
        </p:txBody>
      </p:sp>
      <p:sp>
        <p:nvSpPr>
          <p:cNvPr id="11" name="Text 9">
            <a:extLst>
              <a:ext uri="{FF2B5EF4-FFF2-40B4-BE49-F238E27FC236}">
                <a16:creationId xmlns:a16="http://schemas.microsoft.com/office/drawing/2014/main" id="{8A7280C9-7F99-C5ED-1717-B1D0D17D46B1}"/>
              </a:ext>
            </a:extLst>
          </p:cNvPr>
          <p:cNvSpPr/>
          <p:nvPr/>
        </p:nvSpPr>
        <p:spPr>
          <a:xfrm>
            <a:off x="4544567" y="2103120"/>
            <a:ext cx="6838779" cy="301752"/>
          </a:xfrm>
          <a:prstGeom prst="rect">
            <a:avLst/>
          </a:prstGeom>
          <a:noFill/>
          <a:ln/>
        </p:spPr>
        <p:txBody>
          <a:bodyPr wrap="square" lIns="0" tIns="0" rIns="0" bIns="0" rtlCol="0" anchor="t">
            <a:noAutofit/>
          </a:bodyPr>
          <a:lstStyle/>
          <a:p>
            <a:pPr marL="0" indent="0">
              <a:buNone/>
            </a:pPr>
            <a:r>
              <a:rPr lang="en-US" sz="2000" b="1" dirty="0" err="1">
                <a:solidFill>
                  <a:srgbClr val="153B63"/>
                </a:solidFill>
                <a:latin typeface="Aptos" pitchFamily="34" charset="0"/>
              </a:rPr>
              <a:t>Currículo</a:t>
            </a:r>
            <a:endParaRPr lang="en-US" sz="2000" b="1" dirty="0">
              <a:solidFill>
                <a:srgbClr val="153B63"/>
              </a:solidFill>
              <a:latin typeface="Aptos" pitchFamily="34" charset="0"/>
            </a:endParaRPr>
          </a:p>
          <a:p>
            <a:pPr marL="0" indent="0" algn="just">
              <a:buNone/>
            </a:pPr>
            <a:endParaRPr lang="en-US" sz="2000" b="1" dirty="0">
              <a:solidFill>
                <a:srgbClr val="153B63"/>
              </a:solidFill>
              <a:latin typeface="Aptos" pitchFamily="34" charset="0"/>
            </a:endParaRPr>
          </a:p>
          <a:p>
            <a:pPr marL="0" indent="0" algn="just">
              <a:buNone/>
            </a:pPr>
            <a:r>
              <a:rPr lang="pt-BR" sz="1150" dirty="0">
                <a:solidFill>
                  <a:srgbClr val="607184"/>
                </a:solidFill>
                <a:latin typeface="Aptos" pitchFamily="34" charset="0"/>
              </a:rPr>
              <a:t>FORMAÇÃO Graduada em Economia com MBA em Gestão Financeira e certificação CEA (Certificado de Especialista em Investimentos).</a:t>
            </a:r>
          </a:p>
          <a:p>
            <a:pPr marL="0" indent="0" algn="just">
              <a:buNone/>
            </a:pPr>
            <a:endParaRPr lang="pt-BR" sz="1150" dirty="0">
              <a:solidFill>
                <a:srgbClr val="607184"/>
              </a:solidFill>
              <a:latin typeface="Aptos" pitchFamily="34" charset="0"/>
            </a:endParaRPr>
          </a:p>
          <a:p>
            <a:pPr marL="0" indent="0" algn="just">
              <a:buNone/>
            </a:pPr>
            <a:r>
              <a:rPr lang="pt-BR" sz="1150" dirty="0">
                <a:solidFill>
                  <a:srgbClr val="607184"/>
                </a:solidFill>
                <a:latin typeface="Aptos" pitchFamily="34" charset="0"/>
              </a:rPr>
              <a:t>EXPERIÊNCIA PROFISSIONAL</a:t>
            </a:r>
          </a:p>
          <a:p>
            <a:pPr marL="0" indent="0" algn="just">
              <a:buNone/>
            </a:pPr>
            <a:endParaRPr lang="pt-BR" sz="1150" dirty="0">
              <a:solidFill>
                <a:srgbClr val="607184"/>
              </a:solidFill>
              <a:latin typeface="Aptos" pitchFamily="34" charset="0"/>
            </a:endParaRPr>
          </a:p>
          <a:p>
            <a:pPr marL="0" indent="0" algn="just">
              <a:buNone/>
            </a:pPr>
            <a:r>
              <a:rPr lang="pt-BR" sz="1150" dirty="0">
                <a:solidFill>
                  <a:srgbClr val="607184"/>
                </a:solidFill>
                <a:latin typeface="Aptos" pitchFamily="34" charset="0"/>
              </a:rPr>
              <a:t>Atualmente atua como Consultora de </a:t>
            </a:r>
            <a:r>
              <a:rPr lang="pt-BR" sz="1150" dirty="0" err="1">
                <a:solidFill>
                  <a:srgbClr val="607184"/>
                </a:solidFill>
                <a:latin typeface="Aptos" pitchFamily="34" charset="0"/>
              </a:rPr>
              <a:t>de</a:t>
            </a:r>
            <a:r>
              <a:rPr lang="pt-BR" sz="1150" dirty="0">
                <a:solidFill>
                  <a:srgbClr val="607184"/>
                </a:solidFill>
                <a:latin typeface="Aptos" pitchFamily="34" charset="0"/>
              </a:rPr>
              <a:t> </a:t>
            </a:r>
            <a:r>
              <a:rPr lang="pt-BR" sz="1150" dirty="0" err="1">
                <a:solidFill>
                  <a:srgbClr val="607184"/>
                </a:solidFill>
                <a:latin typeface="Aptos" pitchFamily="34" charset="0"/>
              </a:rPr>
              <a:t>Pró-Gestão</a:t>
            </a:r>
            <a:r>
              <a:rPr lang="pt-BR" sz="1150" dirty="0">
                <a:solidFill>
                  <a:srgbClr val="607184"/>
                </a:solidFill>
                <a:latin typeface="Aptos" pitchFamily="34" charset="0"/>
              </a:rPr>
              <a:t> RPPS na Crédito &amp; Mercado desde julho de 2026, prestando assessoria técnica a Regimes Próprios de Previdência Social em governança, controles internos e gestão de riscos. Paralelamente, desde janeiro de 2023, exerce a função de Consultor Financeiro especializado em RPPS e previdência, realizando análise de cenários econômicos. Também atuante como Economista Financeiro desde maio de 2022, desenvolvendo consultoria em investimentos para RPPS com foco em análise de rentabilidade e risco.</a:t>
            </a:r>
          </a:p>
          <a:p>
            <a:pPr marL="0" indent="0" algn="just">
              <a:buNone/>
            </a:pPr>
            <a:endParaRPr lang="pt-BR" sz="1150" dirty="0">
              <a:solidFill>
                <a:srgbClr val="607184"/>
              </a:solidFill>
              <a:latin typeface="Aptos" pitchFamily="34" charset="0"/>
            </a:endParaRPr>
          </a:p>
          <a:p>
            <a:pPr marL="0" indent="0" algn="just">
              <a:buNone/>
            </a:pPr>
            <a:endParaRPr lang="pt-BR" sz="1150" dirty="0">
              <a:solidFill>
                <a:srgbClr val="607184"/>
              </a:solidFill>
              <a:latin typeface="Aptos" pitchFamily="34" charset="0"/>
            </a:endParaRPr>
          </a:p>
          <a:p>
            <a:pPr marL="0" indent="0" algn="just">
              <a:buNone/>
            </a:pPr>
            <a:r>
              <a:rPr lang="pt-BR" sz="1150" dirty="0">
                <a:solidFill>
                  <a:srgbClr val="607184"/>
                </a:solidFill>
                <a:latin typeface="Aptos" pitchFamily="34" charset="0"/>
              </a:rPr>
              <a:t>Iniciou sua carreira no Santander Brasil como Caixa em 2010, desenvolvendo experiência em atendimento ao cliente e execução de transações bancárias.</a:t>
            </a:r>
            <a:endParaRPr lang="en-US" sz="1150" dirty="0">
              <a:solidFill>
                <a:srgbClr val="607184"/>
              </a:solidFill>
              <a:latin typeface="Aptos" pitchFamily="34" charset="0"/>
            </a:endParaRPr>
          </a:p>
        </p:txBody>
      </p:sp>
      <p:sp>
        <p:nvSpPr>
          <p:cNvPr id="25" name="Slide Number Placeholder 0">
            <a:extLst>
              <a:ext uri="{FF2B5EF4-FFF2-40B4-BE49-F238E27FC236}">
                <a16:creationId xmlns:a16="http://schemas.microsoft.com/office/drawing/2014/main" id="{6D67B56F-6B57-64C3-D414-DB8DF2177EE6}"/>
              </a:ext>
            </a:extLst>
          </p:cNvPr>
          <p:cNvSpPr>
            <a:spLocks noGrp="1"/>
          </p:cNvSpPr>
          <p:nvPr>
            <p:ph type="sldNum" sz="quarter" idx="4294967295"/>
          </p:nvPr>
        </p:nvSpPr>
        <p:spPr>
          <a:xfrm>
            <a:off x="8732520" y="6245352"/>
            <a:ext cx="800000" cy="300000"/>
          </a:xfrm>
          <a:prstGeom prst="rect">
            <a:avLst/>
          </a:prstGeom>
          <a:extLst>
            <a:ext uri="{C572A759-6A51-4108-AA02-DFA0A04FC94B}">
              <ma14:wrappingTextBoxFlag xmlns:ma14="http://schemas.microsoft.com/office/mac/drawingml/2011/main" xmlns="" val="0"/>
            </a:ext>
          </a:extLst>
        </p:spPr>
        <p:txBody>
          <a:bodyPr/>
          <a:lstStyle>
            <a:lvl1pPr>
              <a:defRPr sz="800">
                <a:solidFill>
                  <a:srgbClr val="68788A"/>
                </a:solidFill>
                <a:latin typeface="Aptos"/>
                <a:ea typeface="Aptos"/>
                <a:cs typeface="Aptos"/>
              </a:defRPr>
            </a:lvl1pPr>
          </a:lstStyle>
          <a:p>
            <a:pPr algn="l"/>
            <a:fld id="{F7021451-1387-4CA6-816F-3879F97B5CBC}" type="slidenum">
              <a:rPr lang="en-US" b="0"/>
              <a:t>33</a:t>
            </a:fld>
            <a:endParaRPr lang="en-US"/>
          </a:p>
        </p:txBody>
      </p:sp>
      <p:pic>
        <p:nvPicPr>
          <p:cNvPr id="8" name="Imagem 7">
            <a:extLst>
              <a:ext uri="{FF2B5EF4-FFF2-40B4-BE49-F238E27FC236}">
                <a16:creationId xmlns:a16="http://schemas.microsoft.com/office/drawing/2014/main" id="{80148B1E-D6D1-C455-8054-E8661EB36662}"/>
              </a:ext>
            </a:extLst>
          </p:cNvPr>
          <p:cNvPicPr>
            <a:picLocks noChangeAspect="1"/>
          </p:cNvPicPr>
          <p:nvPr/>
        </p:nvPicPr>
        <p:blipFill>
          <a:blip r:embed="rId3"/>
          <a:srcRect r="27206"/>
          <a:stretch>
            <a:fillRect/>
          </a:stretch>
        </p:blipFill>
        <p:spPr>
          <a:xfrm rot="5400000">
            <a:off x="530352" y="2340458"/>
            <a:ext cx="3712462" cy="2872031"/>
          </a:xfrm>
          <a:prstGeom prst="rect">
            <a:avLst/>
          </a:prstGeom>
        </p:spPr>
      </p:pic>
    </p:spTree>
    <p:extLst>
      <p:ext uri="{BB962C8B-B14F-4D97-AF65-F5344CB8AC3E}">
        <p14:creationId xmlns:p14="http://schemas.microsoft.com/office/powerpoint/2010/main" val="20936705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66928" y="310896"/>
            <a:ext cx="9144000" cy="201168"/>
          </a:xfrm>
          <a:prstGeom prst="rect">
            <a:avLst/>
          </a:prstGeom>
          <a:noFill/>
          <a:ln/>
        </p:spPr>
        <p:txBody>
          <a:bodyPr wrap="square" lIns="0" tIns="0" rIns="0" bIns="0" rtlCol="0" anchor="ctr">
            <a:normAutofit/>
          </a:bodyPr>
          <a:lstStyle/>
          <a:p>
            <a:pPr marL="0" indent="0">
              <a:buNone/>
            </a:pPr>
            <a:r>
              <a:rPr lang="en-US" sz="900" b="1" kern="0" spc="160" dirty="0">
                <a:solidFill>
                  <a:srgbClr val="117A83"/>
                </a:solidFill>
                <a:latin typeface="Aptos" pitchFamily="34" charset="0"/>
                <a:ea typeface="Aptos" pitchFamily="34" charset="-122"/>
                <a:cs typeface="Aptos" pitchFamily="34" charset="-120"/>
              </a:rPr>
              <a:t>POLÍTICA DE INVESTIMENTOS</a:t>
            </a:r>
            <a:endParaRPr lang="en-US" sz="900" dirty="0"/>
          </a:p>
        </p:txBody>
      </p:sp>
      <p:sp>
        <p:nvSpPr>
          <p:cNvPr id="3" name="Text 1"/>
          <p:cNvSpPr/>
          <p:nvPr/>
        </p:nvSpPr>
        <p:spPr>
          <a:xfrm>
            <a:off x="566928" y="658368"/>
            <a:ext cx="10972800" cy="502920"/>
          </a:xfrm>
          <a:prstGeom prst="rect">
            <a:avLst/>
          </a:prstGeom>
          <a:noFill/>
          <a:ln/>
        </p:spPr>
        <p:txBody>
          <a:bodyPr wrap="square" lIns="0" tIns="0" rIns="0" bIns="0" rtlCol="0" anchor="ctr">
            <a:normAutofit/>
          </a:bodyPr>
          <a:lstStyle/>
          <a:p>
            <a:pPr marL="0" indent="0">
              <a:buNone/>
            </a:pPr>
            <a:r>
              <a:rPr lang="en-US" sz="2600" b="1" dirty="0">
                <a:solidFill>
                  <a:srgbClr val="153B63"/>
                </a:solidFill>
                <a:latin typeface="Aptos" pitchFamily="34" charset="0"/>
                <a:ea typeface="Aptos" pitchFamily="34" charset="-122"/>
                <a:cs typeface="Aptos" pitchFamily="34" charset="-120"/>
              </a:rPr>
              <a:t>Objetivo: pagar benefícios com responsabilidade</a:t>
            </a:r>
            <a:endParaRPr lang="en-US" sz="2600" dirty="0"/>
          </a:p>
        </p:txBody>
      </p:sp>
      <p:sp>
        <p:nvSpPr>
          <p:cNvPr id="4" name="Text 2"/>
          <p:cNvSpPr/>
          <p:nvPr/>
        </p:nvSpPr>
        <p:spPr>
          <a:xfrm>
            <a:off x="585216" y="1225296"/>
            <a:ext cx="10881360" cy="384048"/>
          </a:xfrm>
          <a:prstGeom prst="rect">
            <a:avLst/>
          </a:prstGeom>
          <a:noFill/>
          <a:ln/>
        </p:spPr>
        <p:txBody>
          <a:bodyPr wrap="square" lIns="0" tIns="0" rIns="0" bIns="0" rtlCol="0" anchor="t">
            <a:normAutofit/>
          </a:bodyPr>
          <a:lstStyle/>
          <a:p>
            <a:pPr marL="0" indent="0">
              <a:buNone/>
            </a:pPr>
            <a:r>
              <a:rPr lang="en-US" sz="1150" dirty="0">
                <a:solidFill>
                  <a:srgbClr val="607184"/>
                </a:solidFill>
                <a:latin typeface="Aptos" pitchFamily="34" charset="0"/>
                <a:ea typeface="Aptos" pitchFamily="34" charset="-122"/>
                <a:cs typeface="Aptos" pitchFamily="34" charset="-120"/>
              </a:rPr>
              <a:t>A gestão dos recursos busca conciliar obrigações previdenciárias, equilíbrio atuarial, segurança, rentabilidade e liquidez.</a:t>
            </a:r>
            <a:endParaRPr lang="en-US" sz="1150" dirty="0"/>
          </a:p>
        </p:txBody>
      </p:sp>
      <p:sp>
        <p:nvSpPr>
          <p:cNvPr id="5" name="Shape 3"/>
          <p:cNvSpPr/>
          <p:nvPr/>
        </p:nvSpPr>
        <p:spPr>
          <a:xfrm>
            <a:off x="685800" y="1975104"/>
            <a:ext cx="5230368" cy="1188720"/>
          </a:xfrm>
          <a:prstGeom prst="rect">
            <a:avLst/>
          </a:prstGeom>
          <a:solidFill>
            <a:srgbClr val="FFFFFF"/>
          </a:solidFill>
          <a:ln w="10160">
            <a:solidFill>
              <a:srgbClr val="D9E0E8"/>
            </a:solidFill>
            <a:prstDash val="solid"/>
          </a:ln>
        </p:spPr>
        <p:txBody>
          <a:bodyPr/>
          <a:lstStyle/>
          <a:p>
            <a:endParaRPr lang="pt-BR"/>
          </a:p>
        </p:txBody>
      </p:sp>
      <p:sp>
        <p:nvSpPr>
          <p:cNvPr id="6" name="Shape 4"/>
          <p:cNvSpPr/>
          <p:nvPr/>
        </p:nvSpPr>
        <p:spPr>
          <a:xfrm>
            <a:off x="685800" y="1975104"/>
            <a:ext cx="50292" cy="1188720"/>
          </a:xfrm>
          <a:prstGeom prst="rect">
            <a:avLst/>
          </a:prstGeom>
          <a:solidFill>
            <a:srgbClr val="117A83"/>
          </a:solidFill>
          <a:ln w="12700">
            <a:solidFill>
              <a:srgbClr val="117A83">
                <a:alpha val="0"/>
              </a:srgbClr>
            </a:solidFill>
            <a:prstDash val="solid"/>
          </a:ln>
        </p:spPr>
        <p:txBody>
          <a:bodyPr/>
          <a:lstStyle/>
          <a:p>
            <a:endParaRPr lang="pt-BR"/>
          </a:p>
        </p:txBody>
      </p:sp>
      <p:sp>
        <p:nvSpPr>
          <p:cNvPr id="7" name="Text 5"/>
          <p:cNvSpPr/>
          <p:nvPr/>
        </p:nvSpPr>
        <p:spPr>
          <a:xfrm>
            <a:off x="886968" y="2157984"/>
            <a:ext cx="4864608" cy="301752"/>
          </a:xfrm>
          <a:prstGeom prst="rect">
            <a:avLst/>
          </a:prstGeom>
          <a:noFill/>
          <a:ln/>
        </p:spPr>
        <p:txBody>
          <a:bodyPr wrap="square" lIns="0" tIns="0" rIns="0" bIns="0" rtlCol="0" anchor="t">
            <a:normAutofit/>
          </a:bodyPr>
          <a:lstStyle/>
          <a:p>
            <a:pPr marL="0" indent="0">
              <a:buNone/>
            </a:pPr>
            <a:r>
              <a:rPr lang="en-US" sz="1600" b="1" dirty="0">
                <a:solidFill>
                  <a:srgbClr val="153B63"/>
                </a:solidFill>
                <a:latin typeface="Aptos" pitchFamily="34" charset="0"/>
                <a:ea typeface="Aptos" pitchFamily="34" charset="-122"/>
                <a:cs typeface="Aptos" pitchFamily="34" charset="-120"/>
              </a:rPr>
              <a:t>Segurança</a:t>
            </a:r>
            <a:endParaRPr lang="en-US" sz="1600" dirty="0"/>
          </a:p>
        </p:txBody>
      </p:sp>
      <p:sp>
        <p:nvSpPr>
          <p:cNvPr id="8" name="Text 6"/>
          <p:cNvSpPr/>
          <p:nvPr/>
        </p:nvSpPr>
        <p:spPr>
          <a:xfrm>
            <a:off x="886968" y="2569464"/>
            <a:ext cx="4846320" cy="438912"/>
          </a:xfrm>
          <a:prstGeom prst="rect">
            <a:avLst/>
          </a:prstGeom>
          <a:noFill/>
          <a:ln/>
        </p:spPr>
        <p:txBody>
          <a:bodyPr wrap="square" lIns="0" tIns="0" rIns="0" bIns="0" rtlCol="0" anchor="t">
            <a:normAutofit/>
          </a:bodyPr>
          <a:lstStyle/>
          <a:p>
            <a:pPr marL="0" indent="0">
              <a:buNone/>
            </a:pPr>
            <a:r>
              <a:rPr lang="en-US" sz="1150" dirty="0">
                <a:solidFill>
                  <a:srgbClr val="607184"/>
                </a:solidFill>
                <a:latin typeface="Aptos" pitchFamily="34" charset="0"/>
                <a:ea typeface="Aptos" pitchFamily="34" charset="-122"/>
                <a:cs typeface="Aptos" pitchFamily="34" charset="-120"/>
              </a:rPr>
              <a:t>Preservação do patrimônio e avaliação dos riscos.</a:t>
            </a:r>
            <a:endParaRPr lang="en-US" sz="1150" dirty="0"/>
          </a:p>
        </p:txBody>
      </p:sp>
      <p:sp>
        <p:nvSpPr>
          <p:cNvPr id="9" name="Shape 7"/>
          <p:cNvSpPr/>
          <p:nvPr/>
        </p:nvSpPr>
        <p:spPr>
          <a:xfrm>
            <a:off x="6300216" y="1975104"/>
            <a:ext cx="5230368" cy="1188720"/>
          </a:xfrm>
          <a:prstGeom prst="rect">
            <a:avLst/>
          </a:prstGeom>
          <a:solidFill>
            <a:srgbClr val="FFFFFF"/>
          </a:solidFill>
          <a:ln w="10160">
            <a:solidFill>
              <a:srgbClr val="D9E0E8"/>
            </a:solidFill>
            <a:prstDash val="solid"/>
          </a:ln>
        </p:spPr>
        <p:txBody>
          <a:bodyPr/>
          <a:lstStyle/>
          <a:p>
            <a:endParaRPr lang="pt-BR"/>
          </a:p>
        </p:txBody>
      </p:sp>
      <p:sp>
        <p:nvSpPr>
          <p:cNvPr id="10" name="Shape 8"/>
          <p:cNvSpPr/>
          <p:nvPr/>
        </p:nvSpPr>
        <p:spPr>
          <a:xfrm>
            <a:off x="6300216" y="1975104"/>
            <a:ext cx="50292" cy="1188720"/>
          </a:xfrm>
          <a:prstGeom prst="rect">
            <a:avLst/>
          </a:prstGeom>
          <a:solidFill>
            <a:srgbClr val="D6AA32"/>
          </a:solidFill>
          <a:ln w="12700">
            <a:solidFill>
              <a:srgbClr val="D6AA32">
                <a:alpha val="0"/>
              </a:srgbClr>
            </a:solidFill>
            <a:prstDash val="solid"/>
          </a:ln>
        </p:spPr>
        <p:txBody>
          <a:bodyPr/>
          <a:lstStyle/>
          <a:p>
            <a:endParaRPr lang="pt-BR"/>
          </a:p>
        </p:txBody>
      </p:sp>
      <p:sp>
        <p:nvSpPr>
          <p:cNvPr id="11" name="Text 9"/>
          <p:cNvSpPr/>
          <p:nvPr/>
        </p:nvSpPr>
        <p:spPr>
          <a:xfrm>
            <a:off x="6501384" y="2157984"/>
            <a:ext cx="4864608" cy="301752"/>
          </a:xfrm>
          <a:prstGeom prst="rect">
            <a:avLst/>
          </a:prstGeom>
          <a:noFill/>
          <a:ln/>
        </p:spPr>
        <p:txBody>
          <a:bodyPr wrap="square" lIns="0" tIns="0" rIns="0" bIns="0" rtlCol="0" anchor="t">
            <a:normAutofit/>
          </a:bodyPr>
          <a:lstStyle/>
          <a:p>
            <a:pPr marL="0" indent="0">
              <a:buNone/>
            </a:pPr>
            <a:r>
              <a:rPr lang="en-US" sz="1600" b="1" dirty="0">
                <a:solidFill>
                  <a:srgbClr val="153B63"/>
                </a:solidFill>
                <a:latin typeface="Aptos" pitchFamily="34" charset="0"/>
                <a:ea typeface="Aptos" pitchFamily="34" charset="-122"/>
                <a:cs typeface="Aptos" pitchFamily="34" charset="-120"/>
              </a:rPr>
              <a:t>Liquidez</a:t>
            </a:r>
            <a:endParaRPr lang="en-US" sz="1600" dirty="0"/>
          </a:p>
        </p:txBody>
      </p:sp>
      <p:sp>
        <p:nvSpPr>
          <p:cNvPr id="12" name="Text 10"/>
          <p:cNvSpPr/>
          <p:nvPr/>
        </p:nvSpPr>
        <p:spPr>
          <a:xfrm>
            <a:off x="6501384" y="2569464"/>
            <a:ext cx="4846320" cy="438912"/>
          </a:xfrm>
          <a:prstGeom prst="rect">
            <a:avLst/>
          </a:prstGeom>
          <a:noFill/>
          <a:ln/>
        </p:spPr>
        <p:txBody>
          <a:bodyPr wrap="square" lIns="0" tIns="0" rIns="0" bIns="0" rtlCol="0" anchor="t">
            <a:normAutofit/>
          </a:bodyPr>
          <a:lstStyle/>
          <a:p>
            <a:pPr marL="0" indent="0">
              <a:buNone/>
            </a:pPr>
            <a:r>
              <a:rPr lang="en-US" sz="1150" dirty="0">
                <a:solidFill>
                  <a:srgbClr val="607184"/>
                </a:solidFill>
                <a:latin typeface="Aptos" pitchFamily="34" charset="0"/>
                <a:ea typeface="Aptos" pitchFamily="34" charset="-122"/>
                <a:cs typeface="Aptos" pitchFamily="34" charset="-120"/>
              </a:rPr>
              <a:t>Compatibilidade dos ativos com o fluxo de benefícios.</a:t>
            </a:r>
            <a:endParaRPr lang="en-US" sz="1150" dirty="0"/>
          </a:p>
        </p:txBody>
      </p:sp>
      <p:sp>
        <p:nvSpPr>
          <p:cNvPr id="13" name="Shape 11"/>
          <p:cNvSpPr/>
          <p:nvPr/>
        </p:nvSpPr>
        <p:spPr>
          <a:xfrm>
            <a:off x="685800" y="3465576"/>
            <a:ext cx="5230368" cy="1188720"/>
          </a:xfrm>
          <a:prstGeom prst="rect">
            <a:avLst/>
          </a:prstGeom>
          <a:solidFill>
            <a:srgbClr val="FFFFFF"/>
          </a:solidFill>
          <a:ln w="10160">
            <a:solidFill>
              <a:srgbClr val="D9E0E8"/>
            </a:solidFill>
            <a:prstDash val="solid"/>
          </a:ln>
        </p:spPr>
        <p:txBody>
          <a:bodyPr/>
          <a:lstStyle/>
          <a:p>
            <a:endParaRPr lang="pt-BR"/>
          </a:p>
        </p:txBody>
      </p:sp>
      <p:sp>
        <p:nvSpPr>
          <p:cNvPr id="14" name="Shape 12"/>
          <p:cNvSpPr/>
          <p:nvPr/>
        </p:nvSpPr>
        <p:spPr>
          <a:xfrm>
            <a:off x="685800" y="3465576"/>
            <a:ext cx="50292" cy="1188720"/>
          </a:xfrm>
          <a:prstGeom prst="rect">
            <a:avLst/>
          </a:prstGeom>
          <a:solidFill>
            <a:srgbClr val="2C6798"/>
          </a:solidFill>
          <a:ln w="12700">
            <a:solidFill>
              <a:srgbClr val="2C6798">
                <a:alpha val="0"/>
              </a:srgbClr>
            </a:solidFill>
            <a:prstDash val="solid"/>
          </a:ln>
        </p:spPr>
        <p:txBody>
          <a:bodyPr/>
          <a:lstStyle/>
          <a:p>
            <a:endParaRPr lang="pt-BR"/>
          </a:p>
        </p:txBody>
      </p:sp>
      <p:sp>
        <p:nvSpPr>
          <p:cNvPr id="15" name="Text 13"/>
          <p:cNvSpPr/>
          <p:nvPr/>
        </p:nvSpPr>
        <p:spPr>
          <a:xfrm>
            <a:off x="886968" y="3648456"/>
            <a:ext cx="4864608" cy="301752"/>
          </a:xfrm>
          <a:prstGeom prst="rect">
            <a:avLst/>
          </a:prstGeom>
          <a:noFill/>
          <a:ln/>
        </p:spPr>
        <p:txBody>
          <a:bodyPr wrap="square" lIns="0" tIns="0" rIns="0" bIns="0" rtlCol="0" anchor="t">
            <a:normAutofit/>
          </a:bodyPr>
          <a:lstStyle/>
          <a:p>
            <a:pPr marL="0" indent="0">
              <a:buNone/>
            </a:pPr>
            <a:r>
              <a:rPr lang="en-US" sz="1600" b="1" dirty="0">
                <a:solidFill>
                  <a:srgbClr val="153B63"/>
                </a:solidFill>
                <a:latin typeface="Aptos" pitchFamily="34" charset="0"/>
                <a:ea typeface="Aptos" pitchFamily="34" charset="-122"/>
                <a:cs typeface="Aptos" pitchFamily="34" charset="-120"/>
              </a:rPr>
              <a:t>Rentabilidade</a:t>
            </a:r>
            <a:endParaRPr lang="en-US" sz="1600" dirty="0"/>
          </a:p>
        </p:txBody>
      </p:sp>
      <p:sp>
        <p:nvSpPr>
          <p:cNvPr id="16" name="Text 14"/>
          <p:cNvSpPr/>
          <p:nvPr/>
        </p:nvSpPr>
        <p:spPr>
          <a:xfrm>
            <a:off x="886968" y="4059936"/>
            <a:ext cx="4846320" cy="438912"/>
          </a:xfrm>
          <a:prstGeom prst="rect">
            <a:avLst/>
          </a:prstGeom>
          <a:noFill/>
          <a:ln/>
        </p:spPr>
        <p:txBody>
          <a:bodyPr wrap="square" lIns="0" tIns="0" rIns="0" bIns="0" rtlCol="0" anchor="t">
            <a:normAutofit/>
          </a:bodyPr>
          <a:lstStyle/>
          <a:p>
            <a:pPr marL="0" indent="0">
              <a:buNone/>
            </a:pPr>
            <a:r>
              <a:rPr lang="en-US" sz="1150" dirty="0">
                <a:solidFill>
                  <a:srgbClr val="607184"/>
                </a:solidFill>
                <a:latin typeface="Aptos" pitchFamily="34" charset="0"/>
                <a:ea typeface="Aptos" pitchFamily="34" charset="-122"/>
                <a:cs typeface="Aptos" pitchFamily="34" charset="-120"/>
              </a:rPr>
              <a:t>Busca da meta, sem garantia de resultado futuro.</a:t>
            </a:r>
            <a:endParaRPr lang="en-US" sz="1150" dirty="0"/>
          </a:p>
        </p:txBody>
      </p:sp>
      <p:sp>
        <p:nvSpPr>
          <p:cNvPr id="17" name="Shape 15"/>
          <p:cNvSpPr/>
          <p:nvPr/>
        </p:nvSpPr>
        <p:spPr>
          <a:xfrm>
            <a:off x="6300216" y="3465576"/>
            <a:ext cx="5230368" cy="1188720"/>
          </a:xfrm>
          <a:prstGeom prst="rect">
            <a:avLst/>
          </a:prstGeom>
          <a:solidFill>
            <a:srgbClr val="FFFFFF"/>
          </a:solidFill>
          <a:ln w="10160">
            <a:solidFill>
              <a:srgbClr val="D9E0E8"/>
            </a:solidFill>
            <a:prstDash val="solid"/>
          </a:ln>
        </p:spPr>
        <p:txBody>
          <a:bodyPr/>
          <a:lstStyle/>
          <a:p>
            <a:endParaRPr lang="pt-BR"/>
          </a:p>
        </p:txBody>
      </p:sp>
      <p:sp>
        <p:nvSpPr>
          <p:cNvPr id="18" name="Shape 16"/>
          <p:cNvSpPr/>
          <p:nvPr/>
        </p:nvSpPr>
        <p:spPr>
          <a:xfrm>
            <a:off x="6300216" y="3465576"/>
            <a:ext cx="50292" cy="1188720"/>
          </a:xfrm>
          <a:prstGeom prst="rect">
            <a:avLst/>
          </a:prstGeom>
          <a:solidFill>
            <a:srgbClr val="26836F"/>
          </a:solidFill>
          <a:ln w="12700">
            <a:solidFill>
              <a:srgbClr val="26836F">
                <a:alpha val="0"/>
              </a:srgbClr>
            </a:solidFill>
            <a:prstDash val="solid"/>
          </a:ln>
        </p:spPr>
        <p:txBody>
          <a:bodyPr/>
          <a:lstStyle/>
          <a:p>
            <a:endParaRPr lang="pt-BR"/>
          </a:p>
        </p:txBody>
      </p:sp>
      <p:sp>
        <p:nvSpPr>
          <p:cNvPr id="19" name="Text 17"/>
          <p:cNvSpPr/>
          <p:nvPr/>
        </p:nvSpPr>
        <p:spPr>
          <a:xfrm>
            <a:off x="6501384" y="3648456"/>
            <a:ext cx="4864608" cy="301752"/>
          </a:xfrm>
          <a:prstGeom prst="rect">
            <a:avLst/>
          </a:prstGeom>
          <a:noFill/>
          <a:ln/>
        </p:spPr>
        <p:txBody>
          <a:bodyPr wrap="square" lIns="0" tIns="0" rIns="0" bIns="0" rtlCol="0" anchor="t">
            <a:normAutofit/>
          </a:bodyPr>
          <a:lstStyle/>
          <a:p>
            <a:pPr marL="0" indent="0">
              <a:buNone/>
            </a:pPr>
            <a:r>
              <a:rPr lang="en-US" sz="1600" b="1" dirty="0">
                <a:solidFill>
                  <a:srgbClr val="153B63"/>
                </a:solidFill>
                <a:latin typeface="Aptos" pitchFamily="34" charset="0"/>
                <a:ea typeface="Aptos" pitchFamily="34" charset="-122"/>
                <a:cs typeface="Aptos" pitchFamily="34" charset="-120"/>
              </a:rPr>
              <a:t>Governança</a:t>
            </a:r>
            <a:endParaRPr lang="en-US" sz="1600" dirty="0"/>
          </a:p>
        </p:txBody>
      </p:sp>
      <p:sp>
        <p:nvSpPr>
          <p:cNvPr id="20" name="Text 18"/>
          <p:cNvSpPr/>
          <p:nvPr/>
        </p:nvSpPr>
        <p:spPr>
          <a:xfrm>
            <a:off x="6501384" y="4059936"/>
            <a:ext cx="4846320" cy="438912"/>
          </a:xfrm>
          <a:prstGeom prst="rect">
            <a:avLst/>
          </a:prstGeom>
          <a:noFill/>
          <a:ln/>
        </p:spPr>
        <p:txBody>
          <a:bodyPr wrap="square" lIns="0" tIns="0" rIns="0" bIns="0" rtlCol="0" anchor="t">
            <a:normAutofit/>
          </a:bodyPr>
          <a:lstStyle/>
          <a:p>
            <a:pPr marL="0" indent="0">
              <a:buNone/>
            </a:pPr>
            <a:r>
              <a:rPr lang="en-US" sz="1150" dirty="0">
                <a:solidFill>
                  <a:srgbClr val="607184"/>
                </a:solidFill>
                <a:latin typeface="Aptos" pitchFamily="34" charset="0"/>
                <a:ea typeface="Aptos" pitchFamily="34" charset="-122"/>
                <a:cs typeface="Aptos" pitchFamily="34" charset="-120"/>
              </a:rPr>
              <a:t>Decisões motivadas, adequadas às obrigações e transparentes.</a:t>
            </a:r>
            <a:endParaRPr lang="en-US" sz="1150" dirty="0"/>
          </a:p>
        </p:txBody>
      </p:sp>
      <p:sp>
        <p:nvSpPr>
          <p:cNvPr id="21" name="Text 19"/>
          <p:cNvSpPr/>
          <p:nvPr/>
        </p:nvSpPr>
        <p:spPr>
          <a:xfrm>
            <a:off x="731520" y="4800600"/>
            <a:ext cx="10698480" cy="301752"/>
          </a:xfrm>
          <a:prstGeom prst="rect">
            <a:avLst/>
          </a:prstGeom>
          <a:noFill/>
          <a:ln/>
        </p:spPr>
        <p:txBody>
          <a:bodyPr wrap="square" lIns="0" tIns="0" rIns="0" bIns="0" rtlCol="0" anchor="ctr">
            <a:normAutofit/>
          </a:bodyPr>
          <a:lstStyle/>
          <a:p>
            <a:pPr marL="0" indent="0">
              <a:buNone/>
            </a:pPr>
            <a:r>
              <a:rPr lang="en-US" sz="1100" b="1" dirty="0">
                <a:solidFill>
                  <a:srgbClr val="153B63"/>
                </a:solidFill>
                <a:latin typeface="Aptos" pitchFamily="34" charset="0"/>
                <a:ea typeface="Aptos" pitchFamily="34" charset="-122"/>
                <a:cs typeface="Aptos" pitchFamily="34" charset="-120"/>
              </a:rPr>
              <a:t>Adoção e implementação das decisões cabem aos órgãos competentes do RPPS.</a:t>
            </a:r>
            <a:endParaRPr lang="en-US" sz="1100" dirty="0"/>
          </a:p>
        </p:txBody>
      </p:sp>
      <p:sp>
        <p:nvSpPr>
          <p:cNvPr id="25" name="Slide Number Placeholder 0"/>
          <p:cNvSpPr>
            <a:spLocks noGrp="1"/>
          </p:cNvSpPr>
          <p:nvPr>
            <p:ph type="sldNum" sz="quarter" idx="4294967295"/>
          </p:nvPr>
        </p:nvSpPr>
        <p:spPr>
          <a:xfrm>
            <a:off x="8732520" y="624535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68788A"/>
                </a:solidFill>
                <a:latin typeface="Aptos"/>
                <a:ea typeface="Aptos"/>
                <a:cs typeface="Aptos"/>
              </a:defRPr>
            </a:lvl1pPr>
          </a:lstStyle>
          <a:p>
            <a:pPr algn="l"/>
            <a:fld id="{F7021451-1387-4CA6-816F-3879F97B5CBC}" type="slidenum">
              <a:rPr lang="en-US" b="0"/>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66928" y="310896"/>
            <a:ext cx="9144000" cy="201168"/>
          </a:xfrm>
          <a:prstGeom prst="rect">
            <a:avLst/>
          </a:prstGeom>
          <a:noFill/>
          <a:ln/>
        </p:spPr>
        <p:txBody>
          <a:bodyPr wrap="square" lIns="0" tIns="0" rIns="0" bIns="0" rtlCol="0" anchor="ctr">
            <a:normAutofit/>
          </a:bodyPr>
          <a:lstStyle/>
          <a:p>
            <a:pPr marL="0" indent="0">
              <a:buNone/>
            </a:pPr>
            <a:r>
              <a:rPr lang="en-US" sz="900" b="1" kern="0" spc="160" dirty="0">
                <a:solidFill>
                  <a:srgbClr val="117A83"/>
                </a:solidFill>
                <a:latin typeface="Aptos" pitchFamily="34" charset="0"/>
                <a:ea typeface="Aptos" pitchFamily="34" charset="-122"/>
                <a:cs typeface="Aptos" pitchFamily="34" charset="-120"/>
              </a:rPr>
              <a:t>POSIÇÃO DA CARTEIRA</a:t>
            </a:r>
            <a:endParaRPr lang="en-US" sz="900" dirty="0"/>
          </a:p>
        </p:txBody>
      </p:sp>
      <p:sp>
        <p:nvSpPr>
          <p:cNvPr id="3" name="Text 1"/>
          <p:cNvSpPr/>
          <p:nvPr/>
        </p:nvSpPr>
        <p:spPr>
          <a:xfrm>
            <a:off x="566928" y="658368"/>
            <a:ext cx="10972800" cy="502920"/>
          </a:xfrm>
          <a:prstGeom prst="rect">
            <a:avLst/>
          </a:prstGeom>
          <a:noFill/>
          <a:ln/>
        </p:spPr>
        <p:txBody>
          <a:bodyPr wrap="square" lIns="0" tIns="0" rIns="0" bIns="0" rtlCol="0" anchor="ctr">
            <a:normAutofit/>
          </a:bodyPr>
          <a:lstStyle/>
          <a:p>
            <a:pPr marL="0" indent="0">
              <a:buNone/>
            </a:pPr>
            <a:r>
              <a:rPr lang="en-US" sz="2600" b="1" dirty="0">
                <a:solidFill>
                  <a:srgbClr val="153B63"/>
                </a:solidFill>
                <a:latin typeface="Aptos" pitchFamily="34" charset="0"/>
                <a:ea typeface="Aptos" pitchFamily="34" charset="-122"/>
                <a:cs typeface="Aptos" pitchFamily="34" charset="-120"/>
              </a:rPr>
              <a:t>Patrimônio de R$ 242 milhões ao fim de 2025</a:t>
            </a:r>
            <a:endParaRPr lang="en-US" sz="2600" dirty="0"/>
          </a:p>
        </p:txBody>
      </p:sp>
      <p:sp>
        <p:nvSpPr>
          <p:cNvPr id="4" name="Text 2"/>
          <p:cNvSpPr/>
          <p:nvPr/>
        </p:nvSpPr>
        <p:spPr>
          <a:xfrm>
            <a:off x="585216" y="1225296"/>
            <a:ext cx="10881360" cy="384048"/>
          </a:xfrm>
          <a:prstGeom prst="rect">
            <a:avLst/>
          </a:prstGeom>
          <a:noFill/>
          <a:ln/>
        </p:spPr>
        <p:txBody>
          <a:bodyPr wrap="square" lIns="0" tIns="0" rIns="0" bIns="0" rtlCol="0" anchor="t">
            <a:normAutofit/>
          </a:bodyPr>
          <a:lstStyle/>
          <a:p>
            <a:pPr marL="0" indent="0">
              <a:buNone/>
            </a:pPr>
            <a:r>
              <a:rPr lang="en-US" sz="1150" dirty="0">
                <a:solidFill>
                  <a:srgbClr val="607184"/>
                </a:solidFill>
                <a:latin typeface="Aptos" pitchFamily="34" charset="0"/>
                <a:ea typeface="Aptos" pitchFamily="34" charset="-122"/>
                <a:cs typeface="Aptos" pitchFamily="34" charset="-120"/>
              </a:rPr>
              <a:t>Posição em 31/12/2025, conforme relatório analítico de investimentos.</a:t>
            </a:r>
            <a:endParaRPr lang="en-US" sz="1150" dirty="0"/>
          </a:p>
        </p:txBody>
      </p:sp>
      <p:sp>
        <p:nvSpPr>
          <p:cNvPr id="5" name="Shape 3"/>
          <p:cNvSpPr/>
          <p:nvPr/>
        </p:nvSpPr>
        <p:spPr>
          <a:xfrm>
            <a:off x="685800" y="1856232"/>
            <a:ext cx="3456432" cy="1024128"/>
          </a:xfrm>
          <a:prstGeom prst="rect">
            <a:avLst/>
          </a:prstGeom>
          <a:solidFill>
            <a:srgbClr val="FFFFFF"/>
          </a:solidFill>
          <a:ln w="8890">
            <a:solidFill>
              <a:srgbClr val="D9E0E8"/>
            </a:solidFill>
            <a:prstDash val="solid"/>
          </a:ln>
        </p:spPr>
        <p:txBody>
          <a:bodyPr/>
          <a:lstStyle/>
          <a:p>
            <a:endParaRPr lang="pt-BR"/>
          </a:p>
        </p:txBody>
      </p:sp>
      <p:sp>
        <p:nvSpPr>
          <p:cNvPr id="6" name="Shape 4"/>
          <p:cNvSpPr/>
          <p:nvPr/>
        </p:nvSpPr>
        <p:spPr>
          <a:xfrm>
            <a:off x="685800" y="1856232"/>
            <a:ext cx="54864" cy="1024128"/>
          </a:xfrm>
          <a:prstGeom prst="rect">
            <a:avLst/>
          </a:prstGeom>
          <a:solidFill>
            <a:srgbClr val="153B63"/>
          </a:solidFill>
          <a:ln w="12700">
            <a:solidFill>
              <a:srgbClr val="153B63">
                <a:alpha val="0"/>
              </a:srgbClr>
            </a:solidFill>
            <a:prstDash val="solid"/>
          </a:ln>
        </p:spPr>
        <p:txBody>
          <a:bodyPr/>
          <a:lstStyle/>
          <a:p>
            <a:endParaRPr lang="pt-BR"/>
          </a:p>
        </p:txBody>
      </p:sp>
      <p:sp>
        <p:nvSpPr>
          <p:cNvPr id="7" name="Text 5"/>
          <p:cNvSpPr/>
          <p:nvPr/>
        </p:nvSpPr>
        <p:spPr>
          <a:xfrm>
            <a:off x="868680" y="1984248"/>
            <a:ext cx="3136392" cy="429768"/>
          </a:xfrm>
          <a:prstGeom prst="rect">
            <a:avLst/>
          </a:prstGeom>
          <a:noFill/>
          <a:ln/>
        </p:spPr>
        <p:txBody>
          <a:bodyPr wrap="square" lIns="0" tIns="0" rIns="0" bIns="0" rtlCol="0" anchor="ctr">
            <a:normAutofit/>
          </a:bodyPr>
          <a:lstStyle/>
          <a:p>
            <a:pPr marL="0" indent="0">
              <a:buNone/>
            </a:pPr>
            <a:r>
              <a:rPr lang="en-US" sz="2300" b="1" dirty="0">
                <a:solidFill>
                  <a:srgbClr val="153B63"/>
                </a:solidFill>
                <a:latin typeface="Aptos" pitchFamily="34" charset="0"/>
                <a:ea typeface="Aptos" pitchFamily="34" charset="-122"/>
                <a:cs typeface="Aptos" pitchFamily="34" charset="-120"/>
              </a:rPr>
              <a:t>R$ 242 mi</a:t>
            </a:r>
            <a:endParaRPr lang="en-US" sz="2300" dirty="0"/>
          </a:p>
        </p:txBody>
      </p:sp>
      <p:sp>
        <p:nvSpPr>
          <p:cNvPr id="8" name="Text 6"/>
          <p:cNvSpPr/>
          <p:nvPr/>
        </p:nvSpPr>
        <p:spPr>
          <a:xfrm>
            <a:off x="868680" y="2441448"/>
            <a:ext cx="3136392" cy="201168"/>
          </a:xfrm>
          <a:prstGeom prst="rect">
            <a:avLst/>
          </a:prstGeom>
          <a:noFill/>
          <a:ln/>
        </p:spPr>
        <p:txBody>
          <a:bodyPr wrap="square" lIns="0" tIns="0" rIns="0" bIns="0" rtlCol="0" anchor="ctr">
            <a:normAutofit/>
          </a:bodyPr>
          <a:lstStyle/>
          <a:p>
            <a:pPr marL="0" indent="0">
              <a:buNone/>
            </a:pPr>
            <a:r>
              <a:rPr lang="en-US" sz="1000" b="1" dirty="0">
                <a:solidFill>
                  <a:srgbClr val="182A3A"/>
                </a:solidFill>
                <a:latin typeface="Aptos" pitchFamily="34" charset="0"/>
                <a:ea typeface="Aptos" pitchFamily="34" charset="-122"/>
                <a:cs typeface="Aptos" pitchFamily="34" charset="-120"/>
              </a:rPr>
              <a:t>Patrimônio líquido</a:t>
            </a:r>
            <a:endParaRPr lang="en-US" sz="1000" dirty="0"/>
          </a:p>
        </p:txBody>
      </p:sp>
      <p:sp>
        <p:nvSpPr>
          <p:cNvPr id="9" name="Text 7"/>
          <p:cNvSpPr/>
          <p:nvPr/>
        </p:nvSpPr>
        <p:spPr>
          <a:xfrm>
            <a:off x="868680" y="2660904"/>
            <a:ext cx="3136392" cy="137160"/>
          </a:xfrm>
          <a:prstGeom prst="rect">
            <a:avLst/>
          </a:prstGeom>
          <a:noFill/>
          <a:ln/>
        </p:spPr>
        <p:txBody>
          <a:bodyPr wrap="square" lIns="0" tIns="0" rIns="0" bIns="0" rtlCol="0" anchor="ctr">
            <a:normAutofit/>
          </a:bodyPr>
          <a:lstStyle/>
          <a:p>
            <a:pPr marL="0" indent="0">
              <a:buNone/>
            </a:pPr>
            <a:r>
              <a:rPr lang="en-US" sz="830" dirty="0">
                <a:solidFill>
                  <a:srgbClr val="607184"/>
                </a:solidFill>
                <a:latin typeface="Aptos" pitchFamily="34" charset="0"/>
                <a:ea typeface="Aptos" pitchFamily="34" charset="-122"/>
                <a:cs typeface="Aptos" pitchFamily="34" charset="-120"/>
              </a:rPr>
              <a:t>Base para cálculo dos limites</a:t>
            </a:r>
            <a:endParaRPr lang="en-US" sz="830" dirty="0"/>
          </a:p>
        </p:txBody>
      </p:sp>
      <p:sp>
        <p:nvSpPr>
          <p:cNvPr id="10" name="Shape 8"/>
          <p:cNvSpPr/>
          <p:nvPr/>
        </p:nvSpPr>
        <p:spPr>
          <a:xfrm>
            <a:off x="4361688" y="1856232"/>
            <a:ext cx="3456432" cy="1024128"/>
          </a:xfrm>
          <a:prstGeom prst="rect">
            <a:avLst/>
          </a:prstGeom>
          <a:solidFill>
            <a:srgbClr val="FFFFFF"/>
          </a:solidFill>
          <a:ln w="8890">
            <a:solidFill>
              <a:srgbClr val="D9E0E8"/>
            </a:solidFill>
            <a:prstDash val="solid"/>
          </a:ln>
        </p:spPr>
        <p:txBody>
          <a:bodyPr/>
          <a:lstStyle/>
          <a:p>
            <a:endParaRPr lang="pt-BR"/>
          </a:p>
        </p:txBody>
      </p:sp>
      <p:sp>
        <p:nvSpPr>
          <p:cNvPr id="11" name="Shape 9"/>
          <p:cNvSpPr/>
          <p:nvPr/>
        </p:nvSpPr>
        <p:spPr>
          <a:xfrm>
            <a:off x="4361688" y="1856232"/>
            <a:ext cx="54864" cy="1024128"/>
          </a:xfrm>
          <a:prstGeom prst="rect">
            <a:avLst/>
          </a:prstGeom>
          <a:solidFill>
            <a:srgbClr val="117A83"/>
          </a:solidFill>
          <a:ln w="12700">
            <a:solidFill>
              <a:srgbClr val="117A83">
                <a:alpha val="0"/>
              </a:srgbClr>
            </a:solidFill>
            <a:prstDash val="solid"/>
          </a:ln>
        </p:spPr>
        <p:txBody>
          <a:bodyPr/>
          <a:lstStyle/>
          <a:p>
            <a:endParaRPr lang="pt-BR"/>
          </a:p>
        </p:txBody>
      </p:sp>
      <p:sp>
        <p:nvSpPr>
          <p:cNvPr id="12" name="Text 10"/>
          <p:cNvSpPr/>
          <p:nvPr/>
        </p:nvSpPr>
        <p:spPr>
          <a:xfrm>
            <a:off x="4544568" y="1984248"/>
            <a:ext cx="3136392" cy="429768"/>
          </a:xfrm>
          <a:prstGeom prst="rect">
            <a:avLst/>
          </a:prstGeom>
          <a:noFill/>
          <a:ln/>
        </p:spPr>
        <p:txBody>
          <a:bodyPr wrap="square" lIns="0" tIns="0" rIns="0" bIns="0" rtlCol="0" anchor="ctr">
            <a:normAutofit/>
          </a:bodyPr>
          <a:lstStyle/>
          <a:p>
            <a:pPr marL="0" indent="0">
              <a:buNone/>
            </a:pPr>
            <a:r>
              <a:rPr lang="en-US" sz="2300" b="1" dirty="0">
                <a:solidFill>
                  <a:srgbClr val="153B63"/>
                </a:solidFill>
                <a:latin typeface="Aptos" pitchFamily="34" charset="0"/>
                <a:ea typeface="Aptos" pitchFamily="34" charset="-122"/>
                <a:cs typeface="Aptos" pitchFamily="34" charset="-120"/>
              </a:rPr>
              <a:t>98,97%</a:t>
            </a:r>
            <a:endParaRPr lang="en-US" sz="2300" dirty="0"/>
          </a:p>
        </p:txBody>
      </p:sp>
      <p:sp>
        <p:nvSpPr>
          <p:cNvPr id="13" name="Text 11"/>
          <p:cNvSpPr/>
          <p:nvPr/>
        </p:nvSpPr>
        <p:spPr>
          <a:xfrm>
            <a:off x="4544568" y="2441448"/>
            <a:ext cx="3136392" cy="201168"/>
          </a:xfrm>
          <a:prstGeom prst="rect">
            <a:avLst/>
          </a:prstGeom>
          <a:noFill/>
          <a:ln/>
        </p:spPr>
        <p:txBody>
          <a:bodyPr wrap="square" lIns="0" tIns="0" rIns="0" bIns="0" rtlCol="0" anchor="ctr">
            <a:normAutofit/>
          </a:bodyPr>
          <a:lstStyle/>
          <a:p>
            <a:pPr marL="0" indent="0">
              <a:buNone/>
            </a:pPr>
            <a:r>
              <a:rPr lang="en-US" sz="1000" b="1" dirty="0">
                <a:solidFill>
                  <a:srgbClr val="182A3A"/>
                </a:solidFill>
                <a:latin typeface="Aptos" pitchFamily="34" charset="0"/>
                <a:ea typeface="Aptos" pitchFamily="34" charset="-122"/>
                <a:cs typeface="Aptos" pitchFamily="34" charset="-120"/>
              </a:rPr>
              <a:t>Renda fixa</a:t>
            </a:r>
            <a:endParaRPr lang="en-US" sz="1000" dirty="0"/>
          </a:p>
        </p:txBody>
      </p:sp>
      <p:sp>
        <p:nvSpPr>
          <p:cNvPr id="14" name="Text 12"/>
          <p:cNvSpPr/>
          <p:nvPr/>
        </p:nvSpPr>
        <p:spPr>
          <a:xfrm>
            <a:off x="4544568" y="2660904"/>
            <a:ext cx="3136392" cy="137160"/>
          </a:xfrm>
          <a:prstGeom prst="rect">
            <a:avLst/>
          </a:prstGeom>
          <a:noFill/>
          <a:ln/>
        </p:spPr>
        <p:txBody>
          <a:bodyPr wrap="square" lIns="0" tIns="0" rIns="0" bIns="0" rtlCol="0" anchor="ctr">
            <a:normAutofit/>
          </a:bodyPr>
          <a:lstStyle/>
          <a:p>
            <a:pPr marL="0" indent="0">
              <a:buNone/>
            </a:pPr>
            <a:r>
              <a:rPr lang="en-US" sz="830" dirty="0">
                <a:solidFill>
                  <a:srgbClr val="607184"/>
                </a:solidFill>
                <a:latin typeface="Aptos" pitchFamily="34" charset="0"/>
                <a:ea typeface="Aptos" pitchFamily="34" charset="-122"/>
                <a:cs typeface="Aptos" pitchFamily="34" charset="-120"/>
              </a:rPr>
              <a:t>R$ 239,54 milhões</a:t>
            </a:r>
            <a:endParaRPr lang="en-US" sz="830" dirty="0"/>
          </a:p>
        </p:txBody>
      </p:sp>
      <p:sp>
        <p:nvSpPr>
          <p:cNvPr id="15" name="Shape 13"/>
          <p:cNvSpPr/>
          <p:nvPr/>
        </p:nvSpPr>
        <p:spPr>
          <a:xfrm>
            <a:off x="8037576" y="1856232"/>
            <a:ext cx="3456432" cy="1024128"/>
          </a:xfrm>
          <a:prstGeom prst="rect">
            <a:avLst/>
          </a:prstGeom>
          <a:solidFill>
            <a:srgbClr val="FFFFFF"/>
          </a:solidFill>
          <a:ln w="8890">
            <a:solidFill>
              <a:srgbClr val="D9E0E8"/>
            </a:solidFill>
            <a:prstDash val="solid"/>
          </a:ln>
        </p:spPr>
        <p:txBody>
          <a:bodyPr/>
          <a:lstStyle/>
          <a:p>
            <a:endParaRPr lang="pt-BR"/>
          </a:p>
        </p:txBody>
      </p:sp>
      <p:sp>
        <p:nvSpPr>
          <p:cNvPr id="16" name="Shape 14"/>
          <p:cNvSpPr/>
          <p:nvPr/>
        </p:nvSpPr>
        <p:spPr>
          <a:xfrm>
            <a:off x="8037576" y="1856232"/>
            <a:ext cx="54864" cy="1024128"/>
          </a:xfrm>
          <a:prstGeom prst="rect">
            <a:avLst/>
          </a:prstGeom>
          <a:solidFill>
            <a:srgbClr val="D6AA32"/>
          </a:solidFill>
          <a:ln w="12700">
            <a:solidFill>
              <a:srgbClr val="D6AA32">
                <a:alpha val="0"/>
              </a:srgbClr>
            </a:solidFill>
            <a:prstDash val="solid"/>
          </a:ln>
        </p:spPr>
        <p:txBody>
          <a:bodyPr/>
          <a:lstStyle/>
          <a:p>
            <a:endParaRPr lang="pt-BR"/>
          </a:p>
        </p:txBody>
      </p:sp>
      <p:sp>
        <p:nvSpPr>
          <p:cNvPr id="17" name="Text 15"/>
          <p:cNvSpPr/>
          <p:nvPr/>
        </p:nvSpPr>
        <p:spPr>
          <a:xfrm>
            <a:off x="8220456" y="1984248"/>
            <a:ext cx="3136392" cy="429768"/>
          </a:xfrm>
          <a:prstGeom prst="rect">
            <a:avLst/>
          </a:prstGeom>
          <a:noFill/>
          <a:ln/>
        </p:spPr>
        <p:txBody>
          <a:bodyPr wrap="square" lIns="0" tIns="0" rIns="0" bIns="0" rtlCol="0" anchor="ctr">
            <a:normAutofit/>
          </a:bodyPr>
          <a:lstStyle/>
          <a:p>
            <a:pPr marL="0" indent="0">
              <a:buNone/>
            </a:pPr>
            <a:r>
              <a:rPr lang="en-US" sz="2300" b="1" dirty="0">
                <a:solidFill>
                  <a:srgbClr val="153B63"/>
                </a:solidFill>
                <a:latin typeface="Aptos" pitchFamily="34" charset="0"/>
                <a:ea typeface="Aptos" pitchFamily="34" charset="-122"/>
                <a:cs typeface="Aptos" pitchFamily="34" charset="-120"/>
              </a:rPr>
              <a:t>1,03%</a:t>
            </a:r>
            <a:endParaRPr lang="en-US" sz="2300" dirty="0"/>
          </a:p>
        </p:txBody>
      </p:sp>
      <p:sp>
        <p:nvSpPr>
          <p:cNvPr id="18" name="Text 16"/>
          <p:cNvSpPr/>
          <p:nvPr/>
        </p:nvSpPr>
        <p:spPr>
          <a:xfrm>
            <a:off x="8220456" y="2441448"/>
            <a:ext cx="3136392" cy="201168"/>
          </a:xfrm>
          <a:prstGeom prst="rect">
            <a:avLst/>
          </a:prstGeom>
          <a:noFill/>
          <a:ln/>
        </p:spPr>
        <p:txBody>
          <a:bodyPr wrap="square" lIns="0" tIns="0" rIns="0" bIns="0" rtlCol="0" anchor="ctr">
            <a:normAutofit/>
          </a:bodyPr>
          <a:lstStyle/>
          <a:p>
            <a:pPr marL="0" indent="0">
              <a:buNone/>
            </a:pPr>
            <a:r>
              <a:rPr lang="en-US" sz="1000" b="1" dirty="0">
                <a:solidFill>
                  <a:srgbClr val="182A3A"/>
                </a:solidFill>
                <a:latin typeface="Aptos" pitchFamily="34" charset="0"/>
                <a:ea typeface="Aptos" pitchFamily="34" charset="-122"/>
                <a:cs typeface="Aptos" pitchFamily="34" charset="-120"/>
              </a:rPr>
              <a:t>Renda variável</a:t>
            </a:r>
            <a:endParaRPr lang="en-US" sz="1000" dirty="0"/>
          </a:p>
        </p:txBody>
      </p:sp>
      <p:sp>
        <p:nvSpPr>
          <p:cNvPr id="19" name="Text 17"/>
          <p:cNvSpPr/>
          <p:nvPr/>
        </p:nvSpPr>
        <p:spPr>
          <a:xfrm>
            <a:off x="8220456" y="2660904"/>
            <a:ext cx="3136392" cy="137160"/>
          </a:xfrm>
          <a:prstGeom prst="rect">
            <a:avLst/>
          </a:prstGeom>
          <a:noFill/>
          <a:ln/>
        </p:spPr>
        <p:txBody>
          <a:bodyPr wrap="square" lIns="0" tIns="0" rIns="0" bIns="0" rtlCol="0" anchor="ctr">
            <a:normAutofit/>
          </a:bodyPr>
          <a:lstStyle/>
          <a:p>
            <a:pPr marL="0" indent="0">
              <a:buNone/>
            </a:pPr>
            <a:r>
              <a:rPr lang="en-US" sz="830" dirty="0">
                <a:solidFill>
                  <a:srgbClr val="607184"/>
                </a:solidFill>
                <a:latin typeface="Aptos" pitchFamily="34" charset="0"/>
                <a:ea typeface="Aptos" pitchFamily="34" charset="-122"/>
                <a:cs typeface="Aptos" pitchFamily="34" charset="-120"/>
              </a:rPr>
              <a:t>R$ 2,48 milhões</a:t>
            </a:r>
            <a:endParaRPr lang="en-US" sz="830" dirty="0"/>
          </a:p>
        </p:txBody>
      </p:sp>
      <p:sp>
        <p:nvSpPr>
          <p:cNvPr id="20" name="Text 18"/>
          <p:cNvSpPr/>
          <p:nvPr/>
        </p:nvSpPr>
        <p:spPr>
          <a:xfrm>
            <a:off x="731520" y="3364992"/>
            <a:ext cx="4023360" cy="228600"/>
          </a:xfrm>
          <a:prstGeom prst="rect">
            <a:avLst/>
          </a:prstGeom>
          <a:noFill/>
          <a:ln/>
        </p:spPr>
        <p:txBody>
          <a:bodyPr wrap="square" lIns="0" tIns="0" rIns="0" bIns="0" rtlCol="0" anchor="ctr">
            <a:normAutofit/>
          </a:bodyPr>
          <a:lstStyle/>
          <a:p>
            <a:pPr marL="0" indent="0">
              <a:buNone/>
            </a:pPr>
            <a:r>
              <a:rPr lang="en-US" sz="1000" b="1" kern="0" spc="100" dirty="0">
                <a:solidFill>
                  <a:srgbClr val="607184"/>
                </a:solidFill>
                <a:latin typeface="Aptos" pitchFamily="34" charset="0"/>
                <a:ea typeface="Aptos" pitchFamily="34" charset="-122"/>
                <a:cs typeface="Aptos" pitchFamily="34" charset="-120"/>
              </a:rPr>
              <a:t>COMPOSIÇÃO DA CARTEIRA</a:t>
            </a:r>
            <a:endParaRPr lang="en-US" sz="1000" dirty="0"/>
          </a:p>
        </p:txBody>
      </p:sp>
      <p:sp>
        <p:nvSpPr>
          <p:cNvPr id="21" name="Shape 19"/>
          <p:cNvSpPr/>
          <p:nvPr/>
        </p:nvSpPr>
        <p:spPr>
          <a:xfrm>
            <a:off x="731520" y="3776472"/>
            <a:ext cx="10698480" cy="530352"/>
          </a:xfrm>
          <a:prstGeom prst="rect">
            <a:avLst/>
          </a:prstGeom>
          <a:solidFill>
            <a:srgbClr val="117A83"/>
          </a:solidFill>
          <a:ln w="12700">
            <a:solidFill>
              <a:srgbClr val="117A83">
                <a:alpha val="0"/>
              </a:srgbClr>
            </a:solidFill>
            <a:prstDash val="solid"/>
          </a:ln>
        </p:spPr>
        <p:txBody>
          <a:bodyPr/>
          <a:lstStyle/>
          <a:p>
            <a:endParaRPr lang="pt-BR"/>
          </a:p>
        </p:txBody>
      </p:sp>
      <p:sp>
        <p:nvSpPr>
          <p:cNvPr id="22" name="Shape 20"/>
          <p:cNvSpPr/>
          <p:nvPr/>
        </p:nvSpPr>
        <p:spPr>
          <a:xfrm>
            <a:off x="11319806" y="3776472"/>
            <a:ext cx="110194" cy="530352"/>
          </a:xfrm>
          <a:prstGeom prst="rect">
            <a:avLst/>
          </a:prstGeom>
          <a:solidFill>
            <a:srgbClr val="D6AA32"/>
          </a:solidFill>
          <a:ln w="12700">
            <a:solidFill>
              <a:srgbClr val="D6AA32">
                <a:alpha val="0"/>
              </a:srgbClr>
            </a:solidFill>
            <a:prstDash val="solid"/>
          </a:ln>
        </p:spPr>
        <p:txBody>
          <a:bodyPr/>
          <a:lstStyle/>
          <a:p>
            <a:endParaRPr lang="pt-BR"/>
          </a:p>
        </p:txBody>
      </p:sp>
      <p:sp>
        <p:nvSpPr>
          <p:cNvPr id="23" name="Text 21"/>
          <p:cNvSpPr/>
          <p:nvPr/>
        </p:nvSpPr>
        <p:spPr>
          <a:xfrm>
            <a:off x="877824" y="3922776"/>
            <a:ext cx="3657600" cy="182880"/>
          </a:xfrm>
          <a:prstGeom prst="rect">
            <a:avLst/>
          </a:prstGeom>
          <a:noFill/>
          <a:ln/>
        </p:spPr>
        <p:txBody>
          <a:bodyPr wrap="square" lIns="0" tIns="0" rIns="0" bIns="0" rtlCol="0" anchor="ctr">
            <a:normAutofit/>
          </a:bodyPr>
          <a:lstStyle/>
          <a:p>
            <a:pPr marL="0" indent="0">
              <a:buNone/>
            </a:pPr>
            <a:r>
              <a:rPr lang="en-US" sz="1200" b="1" dirty="0">
                <a:solidFill>
                  <a:srgbClr val="FFFFFF"/>
                </a:solidFill>
                <a:latin typeface="Aptos" pitchFamily="34" charset="0"/>
                <a:ea typeface="Aptos" pitchFamily="34" charset="-122"/>
                <a:cs typeface="Aptos" pitchFamily="34" charset="-120"/>
              </a:rPr>
              <a:t>RENDA FIXA  98,97%</a:t>
            </a:r>
            <a:endParaRPr lang="en-US" sz="1200" dirty="0"/>
          </a:p>
        </p:txBody>
      </p:sp>
      <p:sp>
        <p:nvSpPr>
          <p:cNvPr id="24" name="Text 22"/>
          <p:cNvSpPr/>
          <p:nvPr/>
        </p:nvSpPr>
        <p:spPr>
          <a:xfrm>
            <a:off x="731520" y="4553712"/>
            <a:ext cx="3108960" cy="228600"/>
          </a:xfrm>
          <a:prstGeom prst="rect">
            <a:avLst/>
          </a:prstGeom>
          <a:noFill/>
          <a:ln/>
        </p:spPr>
        <p:txBody>
          <a:bodyPr wrap="square" lIns="0" tIns="0" rIns="0" bIns="0" rtlCol="0" anchor="ctr">
            <a:normAutofit/>
          </a:bodyPr>
          <a:lstStyle/>
          <a:p>
            <a:pPr marL="0" indent="0">
              <a:buNone/>
            </a:pPr>
            <a:r>
              <a:rPr lang="en-US" sz="1100" b="1" dirty="0">
                <a:solidFill>
                  <a:srgbClr val="153B63"/>
                </a:solidFill>
                <a:latin typeface="Aptos" pitchFamily="34" charset="0"/>
                <a:ea typeface="Aptos" pitchFamily="34" charset="-122"/>
                <a:cs typeface="Aptos" pitchFamily="34" charset="-120"/>
              </a:rPr>
              <a:t>RENDA VARIÁVEL  1,03%</a:t>
            </a:r>
            <a:endParaRPr lang="en-US" sz="1100" dirty="0"/>
          </a:p>
        </p:txBody>
      </p:sp>
      <p:sp>
        <p:nvSpPr>
          <p:cNvPr id="25" name="Text 23"/>
          <p:cNvSpPr/>
          <p:nvPr/>
        </p:nvSpPr>
        <p:spPr>
          <a:xfrm>
            <a:off x="731520" y="5047488"/>
            <a:ext cx="9144000" cy="219456"/>
          </a:xfrm>
          <a:prstGeom prst="rect">
            <a:avLst/>
          </a:prstGeom>
          <a:noFill/>
          <a:ln/>
        </p:spPr>
        <p:txBody>
          <a:bodyPr wrap="square" lIns="0" tIns="0" rIns="0" bIns="0" rtlCol="0" anchor="ctr">
            <a:normAutofit/>
          </a:bodyPr>
          <a:lstStyle/>
          <a:p>
            <a:pPr marL="0" indent="0">
              <a:buNone/>
            </a:pPr>
            <a:r>
              <a:rPr lang="en-US" sz="1000" i="1" dirty="0">
                <a:solidFill>
                  <a:srgbClr val="607184"/>
                </a:solidFill>
                <a:latin typeface="Aptos" pitchFamily="34" charset="0"/>
                <a:ea typeface="Aptos" pitchFamily="34" charset="-122"/>
                <a:cs typeface="Aptos" pitchFamily="34" charset="-120"/>
              </a:rPr>
              <a:t>Disponibilidades financeiras reportadas: R$ 0,00.</a:t>
            </a:r>
            <a:endParaRPr lang="en-US" sz="1000" dirty="0"/>
          </a:p>
        </p:txBody>
      </p:sp>
      <p:sp>
        <p:nvSpPr>
          <p:cNvPr id="26" name="Slide Number Placeholder 0"/>
          <p:cNvSpPr>
            <a:spLocks noGrp="1"/>
          </p:cNvSpPr>
          <p:nvPr>
            <p:ph type="sldNum" sz="quarter" idx="4294967295"/>
          </p:nvPr>
        </p:nvSpPr>
        <p:spPr>
          <a:xfrm>
            <a:off x="8732520" y="624535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68788A"/>
                </a:solidFill>
                <a:latin typeface="Aptos"/>
                <a:ea typeface="Aptos"/>
                <a:cs typeface="Aptos"/>
              </a:defRPr>
            </a:lvl1pPr>
          </a:lstStyle>
          <a:p>
            <a:pPr algn="l"/>
            <a:fld id="{F7021451-1387-4CA6-816F-3879F97B5CBC}" type="slidenum">
              <a:rPr lang="en-US" b="0"/>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66928" y="310896"/>
            <a:ext cx="9144000" cy="201168"/>
          </a:xfrm>
          <a:prstGeom prst="rect">
            <a:avLst/>
          </a:prstGeom>
          <a:noFill/>
          <a:ln/>
        </p:spPr>
        <p:txBody>
          <a:bodyPr wrap="square" lIns="0" tIns="0" rIns="0" bIns="0" rtlCol="0" anchor="ctr">
            <a:normAutofit/>
          </a:bodyPr>
          <a:lstStyle/>
          <a:p>
            <a:pPr marL="0" indent="0">
              <a:buNone/>
            </a:pPr>
            <a:r>
              <a:rPr lang="en-US" sz="900" b="1" kern="0" spc="160" dirty="0">
                <a:solidFill>
                  <a:srgbClr val="117A83"/>
                </a:solidFill>
                <a:latin typeface="Aptos" pitchFamily="34" charset="0"/>
                <a:ea typeface="Aptos" pitchFamily="34" charset="-122"/>
                <a:cs typeface="Aptos" pitchFamily="34" charset="-120"/>
              </a:rPr>
              <a:t>ALOCAÇÃO E ESTRATÉGIA</a:t>
            </a:r>
            <a:endParaRPr lang="en-US" sz="900" dirty="0"/>
          </a:p>
        </p:txBody>
      </p:sp>
      <p:sp>
        <p:nvSpPr>
          <p:cNvPr id="3" name="Text 1"/>
          <p:cNvSpPr/>
          <p:nvPr/>
        </p:nvSpPr>
        <p:spPr>
          <a:xfrm>
            <a:off x="566928" y="658368"/>
            <a:ext cx="10972800" cy="502920"/>
          </a:xfrm>
          <a:prstGeom prst="rect">
            <a:avLst/>
          </a:prstGeom>
          <a:noFill/>
          <a:ln/>
        </p:spPr>
        <p:txBody>
          <a:bodyPr wrap="square" lIns="0" tIns="0" rIns="0" bIns="0" rtlCol="0" anchor="ctr">
            <a:normAutofit/>
          </a:bodyPr>
          <a:lstStyle/>
          <a:p>
            <a:pPr marL="0" indent="0">
              <a:buNone/>
            </a:pPr>
            <a:r>
              <a:rPr lang="en-US" sz="2600" b="1" dirty="0">
                <a:solidFill>
                  <a:srgbClr val="153B63"/>
                </a:solidFill>
                <a:latin typeface="Aptos" pitchFamily="34" charset="0"/>
                <a:ea typeface="Aptos" pitchFamily="34" charset="-122"/>
                <a:cs typeface="Aptos" pitchFamily="34" charset="-120"/>
              </a:rPr>
              <a:t>Predominância de renda fixa; exposição diversificada</a:t>
            </a:r>
            <a:endParaRPr lang="en-US" sz="2600" dirty="0"/>
          </a:p>
        </p:txBody>
      </p:sp>
      <p:sp>
        <p:nvSpPr>
          <p:cNvPr id="4" name="Text 2"/>
          <p:cNvSpPr/>
          <p:nvPr/>
        </p:nvSpPr>
        <p:spPr>
          <a:xfrm>
            <a:off x="585216" y="1225296"/>
            <a:ext cx="10881360" cy="384048"/>
          </a:xfrm>
          <a:prstGeom prst="rect">
            <a:avLst/>
          </a:prstGeom>
          <a:noFill/>
          <a:ln/>
        </p:spPr>
        <p:txBody>
          <a:bodyPr wrap="square" lIns="0" tIns="0" rIns="0" bIns="0" rtlCol="0" anchor="t">
            <a:normAutofit/>
          </a:bodyPr>
          <a:lstStyle/>
          <a:p>
            <a:pPr marL="0" indent="0">
              <a:buNone/>
            </a:pPr>
            <a:r>
              <a:rPr lang="en-US" sz="1150" dirty="0">
                <a:solidFill>
                  <a:srgbClr val="607184"/>
                </a:solidFill>
                <a:latin typeface="Aptos" pitchFamily="34" charset="0"/>
                <a:ea typeface="Aptos" pitchFamily="34" charset="-122"/>
                <a:cs typeface="Aptos" pitchFamily="34" charset="-120"/>
              </a:rPr>
              <a:t>Carteira e parâmetros de política de investimento apresentados no relatório com base em 31/12/2025.</a:t>
            </a:r>
            <a:endParaRPr lang="en-US" sz="1150" dirty="0"/>
          </a:p>
        </p:txBody>
      </p:sp>
      <p:sp>
        <p:nvSpPr>
          <p:cNvPr id="5" name="Shape 3"/>
          <p:cNvSpPr/>
          <p:nvPr/>
        </p:nvSpPr>
        <p:spPr>
          <a:xfrm>
            <a:off x="713232" y="1993392"/>
            <a:ext cx="10716768" cy="749808"/>
          </a:xfrm>
          <a:prstGeom prst="rect">
            <a:avLst/>
          </a:prstGeom>
          <a:solidFill>
            <a:srgbClr val="FFFFFF"/>
          </a:solidFill>
          <a:ln w="8890">
            <a:solidFill>
              <a:srgbClr val="D9E0E8"/>
            </a:solidFill>
            <a:prstDash val="solid"/>
          </a:ln>
        </p:spPr>
        <p:txBody>
          <a:bodyPr/>
          <a:lstStyle/>
          <a:p>
            <a:endParaRPr lang="pt-BR"/>
          </a:p>
        </p:txBody>
      </p:sp>
      <p:sp>
        <p:nvSpPr>
          <p:cNvPr id="6" name="Shape 4"/>
          <p:cNvSpPr/>
          <p:nvPr/>
        </p:nvSpPr>
        <p:spPr>
          <a:xfrm>
            <a:off x="713232" y="1993392"/>
            <a:ext cx="64008" cy="749808"/>
          </a:xfrm>
          <a:prstGeom prst="rect">
            <a:avLst/>
          </a:prstGeom>
          <a:solidFill>
            <a:srgbClr val="117A83"/>
          </a:solidFill>
          <a:ln w="12700">
            <a:solidFill>
              <a:srgbClr val="117A83">
                <a:alpha val="0"/>
              </a:srgbClr>
            </a:solidFill>
            <a:prstDash val="solid"/>
          </a:ln>
        </p:spPr>
        <p:txBody>
          <a:bodyPr/>
          <a:lstStyle/>
          <a:p>
            <a:endParaRPr lang="pt-BR"/>
          </a:p>
        </p:txBody>
      </p:sp>
      <p:sp>
        <p:nvSpPr>
          <p:cNvPr id="7" name="Text 5"/>
          <p:cNvSpPr/>
          <p:nvPr/>
        </p:nvSpPr>
        <p:spPr>
          <a:xfrm>
            <a:off x="941832" y="2157984"/>
            <a:ext cx="5074920" cy="228600"/>
          </a:xfrm>
          <a:prstGeom prst="rect">
            <a:avLst/>
          </a:prstGeom>
          <a:noFill/>
          <a:ln/>
        </p:spPr>
        <p:txBody>
          <a:bodyPr wrap="square" lIns="0" tIns="0" rIns="0" bIns="0" rtlCol="0" anchor="ctr">
            <a:normAutofit/>
          </a:bodyPr>
          <a:lstStyle/>
          <a:p>
            <a:pPr marL="0" indent="0">
              <a:buNone/>
            </a:pPr>
            <a:r>
              <a:rPr lang="en-US" sz="1300" b="1" dirty="0">
                <a:solidFill>
                  <a:srgbClr val="153B63"/>
                </a:solidFill>
                <a:latin typeface="Aptos" pitchFamily="34" charset="0"/>
                <a:ea typeface="Aptos" pitchFamily="34" charset="-122"/>
                <a:cs typeface="Aptos" pitchFamily="34" charset="-120"/>
              </a:rPr>
              <a:t>Renda fixa — Art. 7º, I, “b”</a:t>
            </a:r>
            <a:endParaRPr lang="en-US" sz="1300" dirty="0"/>
          </a:p>
        </p:txBody>
      </p:sp>
      <p:sp>
        <p:nvSpPr>
          <p:cNvPr id="8" name="Text 6"/>
          <p:cNvSpPr/>
          <p:nvPr/>
        </p:nvSpPr>
        <p:spPr>
          <a:xfrm>
            <a:off x="6089904" y="2130552"/>
            <a:ext cx="1508760" cy="310896"/>
          </a:xfrm>
          <a:prstGeom prst="rect">
            <a:avLst/>
          </a:prstGeom>
          <a:noFill/>
          <a:ln/>
        </p:spPr>
        <p:txBody>
          <a:bodyPr wrap="square" lIns="0" tIns="0" rIns="0" bIns="0" rtlCol="0" anchor="ctr">
            <a:normAutofit/>
          </a:bodyPr>
          <a:lstStyle/>
          <a:p>
            <a:pPr marL="0" indent="0" algn="ctr">
              <a:buNone/>
            </a:pPr>
            <a:r>
              <a:rPr lang="en-US" sz="1800" b="1" dirty="0">
                <a:solidFill>
                  <a:srgbClr val="182A3A"/>
                </a:solidFill>
                <a:latin typeface="Aptos" pitchFamily="34" charset="0"/>
                <a:ea typeface="Aptos" pitchFamily="34" charset="-122"/>
                <a:cs typeface="Aptos" pitchFamily="34" charset="-120"/>
              </a:rPr>
              <a:t>59,58%</a:t>
            </a:r>
            <a:endParaRPr lang="en-US" sz="1800" dirty="0"/>
          </a:p>
        </p:txBody>
      </p:sp>
      <p:sp>
        <p:nvSpPr>
          <p:cNvPr id="9" name="Text 7"/>
          <p:cNvSpPr/>
          <p:nvPr/>
        </p:nvSpPr>
        <p:spPr>
          <a:xfrm>
            <a:off x="7607808" y="2176272"/>
            <a:ext cx="3566160" cy="228600"/>
          </a:xfrm>
          <a:prstGeom prst="rect">
            <a:avLst/>
          </a:prstGeom>
          <a:noFill/>
          <a:ln/>
        </p:spPr>
        <p:txBody>
          <a:bodyPr wrap="square" lIns="0" tIns="0" rIns="0" bIns="0" rtlCol="0" anchor="ctr">
            <a:normAutofit/>
          </a:bodyPr>
          <a:lstStyle/>
          <a:p>
            <a:pPr marL="0" indent="0">
              <a:buNone/>
            </a:pPr>
            <a:r>
              <a:rPr lang="en-US" sz="1100" dirty="0">
                <a:solidFill>
                  <a:srgbClr val="607184"/>
                </a:solidFill>
                <a:latin typeface="Aptos" pitchFamily="34" charset="0"/>
                <a:ea typeface="Aptos" pitchFamily="34" charset="-122"/>
                <a:cs typeface="Aptos" pitchFamily="34" charset="-120"/>
              </a:rPr>
              <a:t>alvo 25%  •  faixa 20%–85%</a:t>
            </a:r>
            <a:endParaRPr lang="en-US" sz="1100" dirty="0"/>
          </a:p>
        </p:txBody>
      </p:sp>
      <p:sp>
        <p:nvSpPr>
          <p:cNvPr id="10" name="Shape 8"/>
          <p:cNvSpPr/>
          <p:nvPr/>
        </p:nvSpPr>
        <p:spPr>
          <a:xfrm>
            <a:off x="713232" y="2980944"/>
            <a:ext cx="10716768" cy="749808"/>
          </a:xfrm>
          <a:prstGeom prst="rect">
            <a:avLst/>
          </a:prstGeom>
          <a:solidFill>
            <a:srgbClr val="FFFFFF"/>
          </a:solidFill>
          <a:ln w="8890">
            <a:solidFill>
              <a:srgbClr val="D9E0E8"/>
            </a:solidFill>
            <a:prstDash val="solid"/>
          </a:ln>
        </p:spPr>
        <p:txBody>
          <a:bodyPr/>
          <a:lstStyle/>
          <a:p>
            <a:endParaRPr lang="pt-BR"/>
          </a:p>
        </p:txBody>
      </p:sp>
      <p:sp>
        <p:nvSpPr>
          <p:cNvPr id="11" name="Shape 9"/>
          <p:cNvSpPr/>
          <p:nvPr/>
        </p:nvSpPr>
        <p:spPr>
          <a:xfrm>
            <a:off x="713232" y="2980944"/>
            <a:ext cx="64008" cy="749808"/>
          </a:xfrm>
          <a:prstGeom prst="rect">
            <a:avLst/>
          </a:prstGeom>
          <a:solidFill>
            <a:srgbClr val="2C6798"/>
          </a:solidFill>
          <a:ln w="12700">
            <a:solidFill>
              <a:srgbClr val="2C6798">
                <a:alpha val="0"/>
              </a:srgbClr>
            </a:solidFill>
            <a:prstDash val="solid"/>
          </a:ln>
        </p:spPr>
        <p:txBody>
          <a:bodyPr/>
          <a:lstStyle/>
          <a:p>
            <a:endParaRPr lang="pt-BR"/>
          </a:p>
        </p:txBody>
      </p:sp>
      <p:sp>
        <p:nvSpPr>
          <p:cNvPr id="12" name="Text 10"/>
          <p:cNvSpPr/>
          <p:nvPr/>
        </p:nvSpPr>
        <p:spPr>
          <a:xfrm>
            <a:off x="941832" y="3145536"/>
            <a:ext cx="5074920" cy="228600"/>
          </a:xfrm>
          <a:prstGeom prst="rect">
            <a:avLst/>
          </a:prstGeom>
          <a:noFill/>
          <a:ln/>
        </p:spPr>
        <p:txBody>
          <a:bodyPr wrap="square" lIns="0" tIns="0" rIns="0" bIns="0" rtlCol="0" anchor="ctr">
            <a:normAutofit/>
          </a:bodyPr>
          <a:lstStyle/>
          <a:p>
            <a:pPr marL="0" indent="0">
              <a:buNone/>
            </a:pPr>
            <a:r>
              <a:rPr lang="en-US" sz="1300" b="1" dirty="0">
                <a:solidFill>
                  <a:srgbClr val="153B63"/>
                </a:solidFill>
                <a:latin typeface="Aptos" pitchFamily="34" charset="0"/>
                <a:ea typeface="Aptos" pitchFamily="34" charset="-122"/>
                <a:cs typeface="Aptos" pitchFamily="34" charset="-120"/>
              </a:rPr>
              <a:t>Renda fixa — Art. 7º, III, “a”</a:t>
            </a:r>
            <a:endParaRPr lang="en-US" sz="1300" dirty="0"/>
          </a:p>
        </p:txBody>
      </p:sp>
      <p:sp>
        <p:nvSpPr>
          <p:cNvPr id="13" name="Text 11"/>
          <p:cNvSpPr/>
          <p:nvPr/>
        </p:nvSpPr>
        <p:spPr>
          <a:xfrm>
            <a:off x="6089904" y="3118104"/>
            <a:ext cx="1508760" cy="310896"/>
          </a:xfrm>
          <a:prstGeom prst="rect">
            <a:avLst/>
          </a:prstGeom>
          <a:noFill/>
          <a:ln/>
        </p:spPr>
        <p:txBody>
          <a:bodyPr wrap="square" lIns="0" tIns="0" rIns="0" bIns="0" rtlCol="0" anchor="ctr">
            <a:normAutofit/>
          </a:bodyPr>
          <a:lstStyle/>
          <a:p>
            <a:pPr marL="0" indent="0" algn="ctr">
              <a:buNone/>
            </a:pPr>
            <a:r>
              <a:rPr lang="en-US" sz="1800" b="1" dirty="0">
                <a:solidFill>
                  <a:srgbClr val="182A3A"/>
                </a:solidFill>
                <a:latin typeface="Aptos" pitchFamily="34" charset="0"/>
                <a:ea typeface="Aptos" pitchFamily="34" charset="-122"/>
                <a:cs typeface="Aptos" pitchFamily="34" charset="-120"/>
              </a:rPr>
              <a:t>39,39%</a:t>
            </a:r>
            <a:endParaRPr lang="en-US" sz="1800" dirty="0"/>
          </a:p>
        </p:txBody>
      </p:sp>
      <p:sp>
        <p:nvSpPr>
          <p:cNvPr id="14" name="Text 12"/>
          <p:cNvSpPr/>
          <p:nvPr/>
        </p:nvSpPr>
        <p:spPr>
          <a:xfrm>
            <a:off x="7607808" y="3163824"/>
            <a:ext cx="3566160" cy="228600"/>
          </a:xfrm>
          <a:prstGeom prst="rect">
            <a:avLst/>
          </a:prstGeom>
          <a:noFill/>
          <a:ln/>
        </p:spPr>
        <p:txBody>
          <a:bodyPr wrap="square" lIns="0" tIns="0" rIns="0" bIns="0" rtlCol="0" anchor="ctr">
            <a:normAutofit/>
          </a:bodyPr>
          <a:lstStyle/>
          <a:p>
            <a:pPr marL="0" indent="0">
              <a:buNone/>
            </a:pPr>
            <a:r>
              <a:rPr lang="en-US" sz="1100" dirty="0">
                <a:solidFill>
                  <a:srgbClr val="607184"/>
                </a:solidFill>
                <a:latin typeface="Aptos" pitchFamily="34" charset="0"/>
                <a:ea typeface="Aptos" pitchFamily="34" charset="-122"/>
                <a:cs typeface="Aptos" pitchFamily="34" charset="-120"/>
              </a:rPr>
              <a:t>alvo 26%  •  faixa 20%–60%</a:t>
            </a:r>
            <a:endParaRPr lang="en-US" sz="1100" dirty="0"/>
          </a:p>
        </p:txBody>
      </p:sp>
      <p:sp>
        <p:nvSpPr>
          <p:cNvPr id="15" name="Shape 13"/>
          <p:cNvSpPr/>
          <p:nvPr/>
        </p:nvSpPr>
        <p:spPr>
          <a:xfrm>
            <a:off x="713232" y="3968496"/>
            <a:ext cx="10716768" cy="749808"/>
          </a:xfrm>
          <a:prstGeom prst="rect">
            <a:avLst/>
          </a:prstGeom>
          <a:solidFill>
            <a:srgbClr val="FFFFFF"/>
          </a:solidFill>
          <a:ln w="8890">
            <a:solidFill>
              <a:srgbClr val="D9E0E8"/>
            </a:solidFill>
            <a:prstDash val="solid"/>
          </a:ln>
        </p:spPr>
        <p:txBody>
          <a:bodyPr/>
          <a:lstStyle/>
          <a:p>
            <a:endParaRPr lang="pt-BR"/>
          </a:p>
        </p:txBody>
      </p:sp>
      <p:sp>
        <p:nvSpPr>
          <p:cNvPr id="16" name="Shape 14"/>
          <p:cNvSpPr/>
          <p:nvPr/>
        </p:nvSpPr>
        <p:spPr>
          <a:xfrm>
            <a:off x="713232" y="3968496"/>
            <a:ext cx="64008" cy="749808"/>
          </a:xfrm>
          <a:prstGeom prst="rect">
            <a:avLst/>
          </a:prstGeom>
          <a:solidFill>
            <a:srgbClr val="D6AA32"/>
          </a:solidFill>
          <a:ln w="12700">
            <a:solidFill>
              <a:srgbClr val="D6AA32">
                <a:alpha val="0"/>
              </a:srgbClr>
            </a:solidFill>
            <a:prstDash val="solid"/>
          </a:ln>
        </p:spPr>
        <p:txBody>
          <a:bodyPr/>
          <a:lstStyle/>
          <a:p>
            <a:endParaRPr lang="pt-BR"/>
          </a:p>
        </p:txBody>
      </p:sp>
      <p:sp>
        <p:nvSpPr>
          <p:cNvPr id="17" name="Text 15"/>
          <p:cNvSpPr/>
          <p:nvPr/>
        </p:nvSpPr>
        <p:spPr>
          <a:xfrm>
            <a:off x="941832" y="4133088"/>
            <a:ext cx="5074920" cy="228600"/>
          </a:xfrm>
          <a:prstGeom prst="rect">
            <a:avLst/>
          </a:prstGeom>
          <a:noFill/>
          <a:ln/>
        </p:spPr>
        <p:txBody>
          <a:bodyPr wrap="square" lIns="0" tIns="0" rIns="0" bIns="0" rtlCol="0" anchor="ctr">
            <a:normAutofit/>
          </a:bodyPr>
          <a:lstStyle/>
          <a:p>
            <a:pPr marL="0" indent="0">
              <a:buNone/>
            </a:pPr>
            <a:r>
              <a:rPr lang="en-US" sz="1300" b="1" dirty="0">
                <a:solidFill>
                  <a:srgbClr val="153B63"/>
                </a:solidFill>
                <a:latin typeface="Aptos" pitchFamily="34" charset="0"/>
                <a:ea typeface="Aptos" pitchFamily="34" charset="-122"/>
                <a:cs typeface="Aptos" pitchFamily="34" charset="-120"/>
              </a:rPr>
              <a:t>Renda variável — Art. 8º, I</a:t>
            </a:r>
            <a:endParaRPr lang="en-US" sz="1300" dirty="0"/>
          </a:p>
        </p:txBody>
      </p:sp>
      <p:sp>
        <p:nvSpPr>
          <p:cNvPr id="18" name="Text 16"/>
          <p:cNvSpPr/>
          <p:nvPr/>
        </p:nvSpPr>
        <p:spPr>
          <a:xfrm>
            <a:off x="6089904" y="4105656"/>
            <a:ext cx="1508760" cy="310896"/>
          </a:xfrm>
          <a:prstGeom prst="rect">
            <a:avLst/>
          </a:prstGeom>
          <a:noFill/>
          <a:ln/>
        </p:spPr>
        <p:txBody>
          <a:bodyPr wrap="square" lIns="0" tIns="0" rIns="0" bIns="0" rtlCol="0" anchor="ctr">
            <a:normAutofit/>
          </a:bodyPr>
          <a:lstStyle/>
          <a:p>
            <a:pPr marL="0" indent="0" algn="ctr">
              <a:buNone/>
            </a:pPr>
            <a:r>
              <a:rPr lang="en-US" sz="1800" b="1" dirty="0">
                <a:solidFill>
                  <a:srgbClr val="182A3A"/>
                </a:solidFill>
                <a:latin typeface="Aptos" pitchFamily="34" charset="0"/>
                <a:ea typeface="Aptos" pitchFamily="34" charset="-122"/>
                <a:cs typeface="Aptos" pitchFamily="34" charset="-120"/>
              </a:rPr>
              <a:t>1,03%</a:t>
            </a:r>
            <a:endParaRPr lang="en-US" sz="1800" dirty="0"/>
          </a:p>
        </p:txBody>
      </p:sp>
      <p:sp>
        <p:nvSpPr>
          <p:cNvPr id="19" name="Text 17"/>
          <p:cNvSpPr/>
          <p:nvPr/>
        </p:nvSpPr>
        <p:spPr>
          <a:xfrm>
            <a:off x="7607808" y="4151376"/>
            <a:ext cx="3566160" cy="228600"/>
          </a:xfrm>
          <a:prstGeom prst="rect">
            <a:avLst/>
          </a:prstGeom>
          <a:noFill/>
          <a:ln/>
        </p:spPr>
        <p:txBody>
          <a:bodyPr wrap="square" lIns="0" tIns="0" rIns="0" bIns="0" rtlCol="0" anchor="ctr">
            <a:normAutofit/>
          </a:bodyPr>
          <a:lstStyle/>
          <a:p>
            <a:pPr marL="0" indent="0">
              <a:buNone/>
            </a:pPr>
            <a:r>
              <a:rPr lang="en-US" sz="1100" dirty="0">
                <a:solidFill>
                  <a:srgbClr val="607184"/>
                </a:solidFill>
                <a:latin typeface="Aptos" pitchFamily="34" charset="0"/>
                <a:ea typeface="Aptos" pitchFamily="34" charset="-122"/>
                <a:cs typeface="Aptos" pitchFamily="34" charset="-120"/>
              </a:rPr>
              <a:t>alvo 10%  •  faixa 2%–30%</a:t>
            </a:r>
            <a:endParaRPr lang="en-US" sz="1100" dirty="0"/>
          </a:p>
        </p:txBody>
      </p:sp>
      <p:sp>
        <p:nvSpPr>
          <p:cNvPr id="20" name="Text 18"/>
          <p:cNvSpPr/>
          <p:nvPr/>
        </p:nvSpPr>
        <p:spPr>
          <a:xfrm>
            <a:off x="749808" y="5184648"/>
            <a:ext cx="10607040" cy="457200"/>
          </a:xfrm>
          <a:prstGeom prst="rect">
            <a:avLst/>
          </a:prstGeom>
          <a:noFill/>
          <a:ln/>
        </p:spPr>
        <p:txBody>
          <a:bodyPr wrap="square" lIns="0" tIns="0" rIns="0" bIns="0" rtlCol="0" anchor="t">
            <a:normAutofit/>
          </a:bodyPr>
          <a:lstStyle/>
          <a:p>
            <a:pPr marL="0" indent="0">
              <a:buNone/>
            </a:pPr>
            <a:r>
              <a:rPr lang="en-US" sz="950" dirty="0">
                <a:solidFill>
                  <a:srgbClr val="607184"/>
                </a:solidFill>
                <a:latin typeface="Aptos" pitchFamily="34" charset="0"/>
                <a:ea typeface="Aptos" pitchFamily="34" charset="-122"/>
                <a:cs typeface="Aptos" pitchFamily="34" charset="-120"/>
              </a:rPr>
              <a:t>Percentuais de referência da Política de Investimentos 2025; limites regulatórios e enquadramento devem ser acompanhados conforme a norma aplicável.</a:t>
            </a:r>
            <a:endParaRPr lang="en-US" sz="950" dirty="0"/>
          </a:p>
        </p:txBody>
      </p:sp>
      <p:sp>
        <p:nvSpPr>
          <p:cNvPr id="25" name="Slide Number Placeholder 0"/>
          <p:cNvSpPr>
            <a:spLocks noGrp="1"/>
          </p:cNvSpPr>
          <p:nvPr>
            <p:ph type="sldNum" sz="quarter" idx="4294967295"/>
          </p:nvPr>
        </p:nvSpPr>
        <p:spPr>
          <a:xfrm>
            <a:off x="8732520" y="624535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68788A"/>
                </a:solidFill>
                <a:latin typeface="Aptos"/>
                <a:ea typeface="Aptos"/>
                <a:cs typeface="Aptos"/>
              </a:defRPr>
            </a:lvl1pPr>
          </a:lstStyle>
          <a:p>
            <a:pPr algn="l"/>
            <a:fld id="{F7021451-1387-4CA6-816F-3879F97B5CBC}" type="slidenum">
              <a:rPr lang="en-US" b="0"/>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66928" y="310896"/>
            <a:ext cx="9144000" cy="201168"/>
          </a:xfrm>
          <a:prstGeom prst="rect">
            <a:avLst/>
          </a:prstGeom>
          <a:noFill/>
          <a:ln/>
        </p:spPr>
        <p:txBody>
          <a:bodyPr wrap="square" lIns="0" tIns="0" rIns="0" bIns="0" rtlCol="0" anchor="ctr">
            <a:normAutofit/>
          </a:bodyPr>
          <a:lstStyle/>
          <a:p>
            <a:pPr marL="0" indent="0">
              <a:buNone/>
            </a:pPr>
            <a:r>
              <a:rPr lang="en-US" sz="900" b="1" kern="0" spc="160" dirty="0">
                <a:solidFill>
                  <a:srgbClr val="117A83"/>
                </a:solidFill>
                <a:latin typeface="Aptos" pitchFamily="34" charset="0"/>
                <a:ea typeface="Aptos" pitchFamily="34" charset="-122"/>
                <a:cs typeface="Aptos" pitchFamily="34" charset="-120"/>
              </a:rPr>
              <a:t>DESEMPENHO</a:t>
            </a:r>
            <a:endParaRPr lang="en-US" sz="900" dirty="0"/>
          </a:p>
        </p:txBody>
      </p:sp>
      <p:sp>
        <p:nvSpPr>
          <p:cNvPr id="3" name="Text 1"/>
          <p:cNvSpPr/>
          <p:nvPr/>
        </p:nvSpPr>
        <p:spPr>
          <a:xfrm>
            <a:off x="566928" y="658368"/>
            <a:ext cx="10972800" cy="502920"/>
          </a:xfrm>
          <a:prstGeom prst="rect">
            <a:avLst/>
          </a:prstGeom>
          <a:noFill/>
          <a:ln/>
        </p:spPr>
        <p:txBody>
          <a:bodyPr wrap="square" lIns="0" tIns="0" rIns="0" bIns="0" rtlCol="0" anchor="ctr">
            <a:normAutofit/>
          </a:bodyPr>
          <a:lstStyle/>
          <a:p>
            <a:pPr marL="0" indent="0">
              <a:buNone/>
            </a:pPr>
            <a:r>
              <a:rPr lang="en-US" sz="2600" b="1" dirty="0">
                <a:solidFill>
                  <a:srgbClr val="153B63"/>
                </a:solidFill>
                <a:latin typeface="Aptos" pitchFamily="34" charset="0"/>
                <a:ea typeface="Aptos" pitchFamily="34" charset="-122"/>
                <a:cs typeface="Aptos" pitchFamily="34" charset="-120"/>
              </a:rPr>
              <a:t>Rentabilidade acumulada de 14,12% </a:t>
            </a:r>
            <a:r>
              <a:rPr lang="en-US" sz="2600" b="1" dirty="0" err="1">
                <a:solidFill>
                  <a:srgbClr val="153B63"/>
                </a:solidFill>
                <a:latin typeface="Aptos" pitchFamily="34" charset="0"/>
                <a:ea typeface="Aptos" pitchFamily="34" charset="-122"/>
                <a:cs typeface="Aptos" pitchFamily="34" charset="-120"/>
              </a:rPr>
              <a:t>em</a:t>
            </a:r>
            <a:r>
              <a:rPr lang="en-US" sz="2600" b="1" dirty="0">
                <a:solidFill>
                  <a:srgbClr val="153B63"/>
                </a:solidFill>
                <a:latin typeface="Aptos" pitchFamily="34" charset="0"/>
                <a:ea typeface="Aptos" pitchFamily="34" charset="-122"/>
                <a:cs typeface="Aptos" pitchFamily="34" charset="-120"/>
              </a:rPr>
              <a:t> 2025 (IPCA + 5,20% </a:t>
            </a:r>
            <a:r>
              <a:rPr lang="en-US" sz="2600" b="1" dirty="0" err="1">
                <a:solidFill>
                  <a:srgbClr val="153B63"/>
                </a:solidFill>
                <a:latin typeface="Aptos" pitchFamily="34" charset="0"/>
                <a:ea typeface="Aptos" pitchFamily="34" charset="-122"/>
                <a:cs typeface="Aptos" pitchFamily="34" charset="-120"/>
              </a:rPr>
              <a:t>a.a.</a:t>
            </a:r>
            <a:r>
              <a:rPr lang="en-US" sz="2600" b="1" dirty="0">
                <a:solidFill>
                  <a:srgbClr val="153B63"/>
                </a:solidFill>
                <a:latin typeface="Aptos" pitchFamily="34" charset="0"/>
                <a:ea typeface="Aptos" pitchFamily="34" charset="-122"/>
                <a:cs typeface="Aptos" pitchFamily="34" charset="-120"/>
              </a:rPr>
              <a:t>)</a:t>
            </a:r>
            <a:endParaRPr lang="en-US" sz="2600" dirty="0"/>
          </a:p>
        </p:txBody>
      </p:sp>
      <p:sp>
        <p:nvSpPr>
          <p:cNvPr id="4" name="Text 2"/>
          <p:cNvSpPr/>
          <p:nvPr/>
        </p:nvSpPr>
        <p:spPr>
          <a:xfrm>
            <a:off x="585216" y="1225296"/>
            <a:ext cx="10881360" cy="384048"/>
          </a:xfrm>
          <a:prstGeom prst="rect">
            <a:avLst/>
          </a:prstGeom>
          <a:noFill/>
          <a:ln/>
        </p:spPr>
        <p:txBody>
          <a:bodyPr wrap="square" lIns="0" tIns="0" rIns="0" bIns="0" rtlCol="0" anchor="t">
            <a:normAutofit/>
          </a:bodyPr>
          <a:lstStyle/>
          <a:p>
            <a:pPr marL="0" indent="0">
              <a:buNone/>
            </a:pPr>
            <a:r>
              <a:rPr lang="en-US" sz="1150" dirty="0">
                <a:solidFill>
                  <a:srgbClr val="607184"/>
                </a:solidFill>
                <a:latin typeface="Aptos" pitchFamily="34" charset="0"/>
                <a:ea typeface="Aptos" pitchFamily="34" charset="-122"/>
                <a:cs typeface="Aptos" pitchFamily="34" charset="-120"/>
              </a:rPr>
              <a:t>Meta de rentabilidade acumulada: 9,69% • dados do relatório com data-base de 31/12/2025.</a:t>
            </a:r>
            <a:endParaRPr lang="en-US" sz="1150" dirty="0"/>
          </a:p>
        </p:txBody>
      </p:sp>
      <p:sp>
        <p:nvSpPr>
          <p:cNvPr id="5" name="Shape 3"/>
          <p:cNvSpPr/>
          <p:nvPr/>
        </p:nvSpPr>
        <p:spPr>
          <a:xfrm>
            <a:off x="713232" y="1938528"/>
            <a:ext cx="3401568" cy="1024128"/>
          </a:xfrm>
          <a:prstGeom prst="rect">
            <a:avLst/>
          </a:prstGeom>
          <a:solidFill>
            <a:srgbClr val="FFFFFF"/>
          </a:solidFill>
          <a:ln w="8890">
            <a:solidFill>
              <a:srgbClr val="D9E0E8"/>
            </a:solidFill>
            <a:prstDash val="solid"/>
          </a:ln>
        </p:spPr>
        <p:txBody>
          <a:bodyPr/>
          <a:lstStyle/>
          <a:p>
            <a:endParaRPr lang="pt-BR"/>
          </a:p>
        </p:txBody>
      </p:sp>
      <p:sp>
        <p:nvSpPr>
          <p:cNvPr id="6" name="Shape 4"/>
          <p:cNvSpPr/>
          <p:nvPr/>
        </p:nvSpPr>
        <p:spPr>
          <a:xfrm>
            <a:off x="713232" y="1938528"/>
            <a:ext cx="54864" cy="1024128"/>
          </a:xfrm>
          <a:prstGeom prst="rect">
            <a:avLst/>
          </a:prstGeom>
          <a:solidFill>
            <a:srgbClr val="117A83"/>
          </a:solidFill>
          <a:ln w="12700">
            <a:solidFill>
              <a:srgbClr val="117A83">
                <a:alpha val="0"/>
              </a:srgbClr>
            </a:solidFill>
            <a:prstDash val="solid"/>
          </a:ln>
        </p:spPr>
        <p:txBody>
          <a:bodyPr/>
          <a:lstStyle/>
          <a:p>
            <a:endParaRPr lang="pt-BR"/>
          </a:p>
        </p:txBody>
      </p:sp>
      <p:sp>
        <p:nvSpPr>
          <p:cNvPr id="7" name="Text 5"/>
          <p:cNvSpPr/>
          <p:nvPr/>
        </p:nvSpPr>
        <p:spPr>
          <a:xfrm>
            <a:off x="896112" y="2066544"/>
            <a:ext cx="3081528" cy="429768"/>
          </a:xfrm>
          <a:prstGeom prst="rect">
            <a:avLst/>
          </a:prstGeom>
          <a:noFill/>
          <a:ln/>
        </p:spPr>
        <p:txBody>
          <a:bodyPr wrap="square" lIns="0" tIns="0" rIns="0" bIns="0" rtlCol="0" anchor="ctr">
            <a:normAutofit/>
          </a:bodyPr>
          <a:lstStyle/>
          <a:p>
            <a:pPr marL="0" indent="0">
              <a:buNone/>
            </a:pPr>
            <a:r>
              <a:rPr lang="en-US" sz="2300" b="1" dirty="0">
                <a:solidFill>
                  <a:srgbClr val="153B63"/>
                </a:solidFill>
                <a:latin typeface="Aptos" pitchFamily="34" charset="0"/>
                <a:ea typeface="Aptos" pitchFamily="34" charset="-122"/>
                <a:cs typeface="Aptos" pitchFamily="34" charset="-120"/>
              </a:rPr>
              <a:t>14,12%</a:t>
            </a:r>
            <a:endParaRPr lang="en-US" sz="2300" dirty="0"/>
          </a:p>
        </p:txBody>
      </p:sp>
      <p:sp>
        <p:nvSpPr>
          <p:cNvPr id="8" name="Text 6"/>
          <p:cNvSpPr/>
          <p:nvPr/>
        </p:nvSpPr>
        <p:spPr>
          <a:xfrm>
            <a:off x="896112" y="2523744"/>
            <a:ext cx="3081528" cy="201168"/>
          </a:xfrm>
          <a:prstGeom prst="rect">
            <a:avLst/>
          </a:prstGeom>
          <a:noFill/>
          <a:ln/>
        </p:spPr>
        <p:txBody>
          <a:bodyPr wrap="square" lIns="0" tIns="0" rIns="0" bIns="0" rtlCol="0" anchor="ctr">
            <a:normAutofit/>
          </a:bodyPr>
          <a:lstStyle/>
          <a:p>
            <a:pPr marL="0" indent="0">
              <a:buNone/>
            </a:pPr>
            <a:r>
              <a:rPr lang="en-US" sz="1000" b="1" dirty="0">
                <a:solidFill>
                  <a:srgbClr val="182A3A"/>
                </a:solidFill>
                <a:latin typeface="Aptos" pitchFamily="34" charset="0"/>
                <a:ea typeface="Aptos" pitchFamily="34" charset="-122"/>
                <a:cs typeface="Aptos" pitchFamily="34" charset="-120"/>
              </a:rPr>
              <a:t>Retorno da carteira</a:t>
            </a:r>
            <a:endParaRPr lang="en-US" sz="1000" dirty="0"/>
          </a:p>
        </p:txBody>
      </p:sp>
      <p:sp>
        <p:nvSpPr>
          <p:cNvPr id="9" name="Text 7"/>
          <p:cNvSpPr/>
          <p:nvPr/>
        </p:nvSpPr>
        <p:spPr>
          <a:xfrm>
            <a:off x="896112" y="2743200"/>
            <a:ext cx="3081528" cy="137160"/>
          </a:xfrm>
          <a:prstGeom prst="rect">
            <a:avLst/>
          </a:prstGeom>
          <a:noFill/>
          <a:ln/>
        </p:spPr>
        <p:txBody>
          <a:bodyPr wrap="square" lIns="0" tIns="0" rIns="0" bIns="0" rtlCol="0" anchor="ctr">
            <a:normAutofit/>
          </a:bodyPr>
          <a:lstStyle/>
          <a:p>
            <a:pPr marL="0" indent="0">
              <a:buNone/>
            </a:pPr>
            <a:r>
              <a:rPr lang="en-US" sz="830" dirty="0">
                <a:solidFill>
                  <a:srgbClr val="607184"/>
                </a:solidFill>
                <a:latin typeface="Aptos" pitchFamily="34" charset="0"/>
                <a:ea typeface="Aptos" pitchFamily="34" charset="-122"/>
                <a:cs typeface="Aptos" pitchFamily="34" charset="-120"/>
              </a:rPr>
              <a:t>Exercício de 2025</a:t>
            </a:r>
            <a:endParaRPr lang="en-US" sz="830" dirty="0"/>
          </a:p>
        </p:txBody>
      </p:sp>
      <p:sp>
        <p:nvSpPr>
          <p:cNvPr id="10" name="Shape 8"/>
          <p:cNvSpPr/>
          <p:nvPr/>
        </p:nvSpPr>
        <p:spPr>
          <a:xfrm>
            <a:off x="4389120" y="1938528"/>
            <a:ext cx="3401568" cy="1024128"/>
          </a:xfrm>
          <a:prstGeom prst="rect">
            <a:avLst/>
          </a:prstGeom>
          <a:solidFill>
            <a:srgbClr val="FFFFFF"/>
          </a:solidFill>
          <a:ln w="8890">
            <a:solidFill>
              <a:srgbClr val="D9E0E8"/>
            </a:solidFill>
            <a:prstDash val="solid"/>
          </a:ln>
        </p:spPr>
        <p:txBody>
          <a:bodyPr/>
          <a:lstStyle/>
          <a:p>
            <a:endParaRPr lang="pt-BR"/>
          </a:p>
        </p:txBody>
      </p:sp>
      <p:sp>
        <p:nvSpPr>
          <p:cNvPr id="11" name="Shape 9"/>
          <p:cNvSpPr/>
          <p:nvPr/>
        </p:nvSpPr>
        <p:spPr>
          <a:xfrm>
            <a:off x="4389120" y="1938528"/>
            <a:ext cx="54864" cy="1024128"/>
          </a:xfrm>
          <a:prstGeom prst="rect">
            <a:avLst/>
          </a:prstGeom>
          <a:solidFill>
            <a:srgbClr val="2C6798"/>
          </a:solidFill>
          <a:ln w="12700">
            <a:solidFill>
              <a:srgbClr val="2C6798">
                <a:alpha val="0"/>
              </a:srgbClr>
            </a:solidFill>
            <a:prstDash val="solid"/>
          </a:ln>
        </p:spPr>
        <p:txBody>
          <a:bodyPr/>
          <a:lstStyle/>
          <a:p>
            <a:endParaRPr lang="pt-BR"/>
          </a:p>
        </p:txBody>
      </p:sp>
      <p:sp>
        <p:nvSpPr>
          <p:cNvPr id="12" name="Text 10"/>
          <p:cNvSpPr/>
          <p:nvPr/>
        </p:nvSpPr>
        <p:spPr>
          <a:xfrm>
            <a:off x="4572000" y="2066544"/>
            <a:ext cx="3081528" cy="429768"/>
          </a:xfrm>
          <a:prstGeom prst="rect">
            <a:avLst/>
          </a:prstGeom>
          <a:noFill/>
          <a:ln/>
        </p:spPr>
        <p:txBody>
          <a:bodyPr wrap="square" lIns="0" tIns="0" rIns="0" bIns="0" rtlCol="0" anchor="ctr">
            <a:normAutofit/>
          </a:bodyPr>
          <a:lstStyle/>
          <a:p>
            <a:pPr marL="0" indent="0">
              <a:buNone/>
            </a:pPr>
            <a:r>
              <a:rPr lang="en-US" sz="2300" b="1" dirty="0">
                <a:solidFill>
                  <a:srgbClr val="153B63"/>
                </a:solidFill>
                <a:latin typeface="Aptos" pitchFamily="34" charset="0"/>
                <a:ea typeface="Aptos" pitchFamily="34" charset="-122"/>
                <a:cs typeface="Aptos" pitchFamily="34" charset="-120"/>
              </a:rPr>
              <a:t>9,69%</a:t>
            </a:r>
            <a:endParaRPr lang="en-US" sz="2300" dirty="0"/>
          </a:p>
        </p:txBody>
      </p:sp>
      <p:sp>
        <p:nvSpPr>
          <p:cNvPr id="13" name="Text 11"/>
          <p:cNvSpPr/>
          <p:nvPr/>
        </p:nvSpPr>
        <p:spPr>
          <a:xfrm>
            <a:off x="4572000" y="2523744"/>
            <a:ext cx="3081528" cy="201168"/>
          </a:xfrm>
          <a:prstGeom prst="rect">
            <a:avLst/>
          </a:prstGeom>
          <a:noFill/>
          <a:ln/>
        </p:spPr>
        <p:txBody>
          <a:bodyPr wrap="square" lIns="0" tIns="0" rIns="0" bIns="0" rtlCol="0" anchor="ctr">
            <a:normAutofit/>
          </a:bodyPr>
          <a:lstStyle/>
          <a:p>
            <a:pPr marL="0" indent="0">
              <a:buNone/>
            </a:pPr>
            <a:r>
              <a:rPr lang="en-US" sz="1000" b="1" dirty="0">
                <a:solidFill>
                  <a:srgbClr val="182A3A"/>
                </a:solidFill>
                <a:latin typeface="Aptos" pitchFamily="34" charset="0"/>
                <a:ea typeface="Aptos" pitchFamily="34" charset="-122"/>
                <a:cs typeface="Aptos" pitchFamily="34" charset="-120"/>
              </a:rPr>
              <a:t>Meta de rentabilidade</a:t>
            </a:r>
            <a:endParaRPr lang="en-US" sz="1000" dirty="0"/>
          </a:p>
        </p:txBody>
      </p:sp>
      <p:sp>
        <p:nvSpPr>
          <p:cNvPr id="14" name="Text 12"/>
          <p:cNvSpPr/>
          <p:nvPr/>
        </p:nvSpPr>
        <p:spPr>
          <a:xfrm>
            <a:off x="4572000" y="2743200"/>
            <a:ext cx="3081528" cy="137160"/>
          </a:xfrm>
          <a:prstGeom prst="rect">
            <a:avLst/>
          </a:prstGeom>
          <a:noFill/>
          <a:ln/>
        </p:spPr>
        <p:txBody>
          <a:bodyPr wrap="square" lIns="0" tIns="0" rIns="0" bIns="0" rtlCol="0" anchor="ctr">
            <a:normAutofit/>
          </a:bodyPr>
          <a:lstStyle/>
          <a:p>
            <a:pPr marL="0" indent="0">
              <a:buNone/>
            </a:pPr>
            <a:r>
              <a:rPr lang="en-US" sz="830" dirty="0">
                <a:solidFill>
                  <a:srgbClr val="607184"/>
                </a:solidFill>
                <a:latin typeface="Aptos" pitchFamily="34" charset="0"/>
                <a:ea typeface="Aptos" pitchFamily="34" charset="-122"/>
                <a:cs typeface="Aptos" pitchFamily="34" charset="-120"/>
              </a:rPr>
              <a:t>Exercício de 2025</a:t>
            </a:r>
            <a:endParaRPr lang="en-US" sz="830" dirty="0"/>
          </a:p>
        </p:txBody>
      </p:sp>
      <p:sp>
        <p:nvSpPr>
          <p:cNvPr id="15" name="Shape 13"/>
          <p:cNvSpPr/>
          <p:nvPr/>
        </p:nvSpPr>
        <p:spPr>
          <a:xfrm>
            <a:off x="8065008" y="1938528"/>
            <a:ext cx="3401568" cy="1024128"/>
          </a:xfrm>
          <a:prstGeom prst="rect">
            <a:avLst/>
          </a:prstGeom>
          <a:solidFill>
            <a:srgbClr val="FFFFFF"/>
          </a:solidFill>
          <a:ln w="8890">
            <a:solidFill>
              <a:srgbClr val="D9E0E8"/>
            </a:solidFill>
            <a:prstDash val="solid"/>
          </a:ln>
        </p:spPr>
        <p:txBody>
          <a:bodyPr/>
          <a:lstStyle/>
          <a:p>
            <a:endParaRPr lang="pt-BR"/>
          </a:p>
        </p:txBody>
      </p:sp>
      <p:sp>
        <p:nvSpPr>
          <p:cNvPr id="16" name="Shape 14"/>
          <p:cNvSpPr/>
          <p:nvPr/>
        </p:nvSpPr>
        <p:spPr>
          <a:xfrm>
            <a:off x="8065008" y="1938528"/>
            <a:ext cx="54864" cy="1024128"/>
          </a:xfrm>
          <a:prstGeom prst="rect">
            <a:avLst/>
          </a:prstGeom>
          <a:solidFill>
            <a:srgbClr val="D6AA32"/>
          </a:solidFill>
          <a:ln w="12700">
            <a:solidFill>
              <a:srgbClr val="D6AA32">
                <a:alpha val="0"/>
              </a:srgbClr>
            </a:solidFill>
            <a:prstDash val="solid"/>
          </a:ln>
        </p:spPr>
        <p:txBody>
          <a:bodyPr/>
          <a:lstStyle/>
          <a:p>
            <a:endParaRPr lang="pt-BR"/>
          </a:p>
        </p:txBody>
      </p:sp>
      <p:sp>
        <p:nvSpPr>
          <p:cNvPr id="17" name="Text 15"/>
          <p:cNvSpPr/>
          <p:nvPr/>
        </p:nvSpPr>
        <p:spPr>
          <a:xfrm>
            <a:off x="8247888" y="2066544"/>
            <a:ext cx="3081528" cy="429768"/>
          </a:xfrm>
          <a:prstGeom prst="rect">
            <a:avLst/>
          </a:prstGeom>
          <a:noFill/>
          <a:ln/>
        </p:spPr>
        <p:txBody>
          <a:bodyPr wrap="square" lIns="0" tIns="0" rIns="0" bIns="0" rtlCol="0" anchor="ctr">
            <a:normAutofit/>
          </a:bodyPr>
          <a:lstStyle/>
          <a:p>
            <a:pPr marL="0" indent="0">
              <a:buNone/>
            </a:pPr>
            <a:r>
              <a:rPr lang="en-US" sz="2300" b="1" dirty="0">
                <a:solidFill>
                  <a:srgbClr val="153B63"/>
                </a:solidFill>
                <a:latin typeface="Aptos" pitchFamily="34" charset="0"/>
                <a:ea typeface="Aptos" pitchFamily="34" charset="-122"/>
                <a:cs typeface="Aptos" pitchFamily="34" charset="-120"/>
              </a:rPr>
              <a:t>145,73%</a:t>
            </a:r>
            <a:endParaRPr lang="en-US" sz="2300" dirty="0"/>
          </a:p>
        </p:txBody>
      </p:sp>
      <p:sp>
        <p:nvSpPr>
          <p:cNvPr id="18" name="Text 16"/>
          <p:cNvSpPr/>
          <p:nvPr/>
        </p:nvSpPr>
        <p:spPr>
          <a:xfrm>
            <a:off x="8247888" y="2523744"/>
            <a:ext cx="3081528" cy="201168"/>
          </a:xfrm>
          <a:prstGeom prst="rect">
            <a:avLst/>
          </a:prstGeom>
          <a:noFill/>
          <a:ln/>
        </p:spPr>
        <p:txBody>
          <a:bodyPr wrap="square" lIns="0" tIns="0" rIns="0" bIns="0" rtlCol="0" anchor="ctr">
            <a:normAutofit/>
          </a:bodyPr>
          <a:lstStyle/>
          <a:p>
            <a:pPr marL="0" indent="0">
              <a:buNone/>
            </a:pPr>
            <a:r>
              <a:rPr lang="en-US" sz="1000" b="1" dirty="0">
                <a:solidFill>
                  <a:srgbClr val="182A3A"/>
                </a:solidFill>
                <a:latin typeface="Aptos" pitchFamily="34" charset="0"/>
                <a:ea typeface="Aptos" pitchFamily="34" charset="-122"/>
                <a:cs typeface="Aptos" pitchFamily="34" charset="-120"/>
              </a:rPr>
              <a:t>Relação retorno / meta</a:t>
            </a:r>
            <a:endParaRPr lang="en-US" sz="1000" dirty="0"/>
          </a:p>
        </p:txBody>
      </p:sp>
      <p:sp>
        <p:nvSpPr>
          <p:cNvPr id="19" name="Text 17"/>
          <p:cNvSpPr/>
          <p:nvPr/>
        </p:nvSpPr>
        <p:spPr>
          <a:xfrm>
            <a:off x="8247888" y="2743200"/>
            <a:ext cx="3081528" cy="137160"/>
          </a:xfrm>
          <a:prstGeom prst="rect">
            <a:avLst/>
          </a:prstGeom>
          <a:noFill/>
          <a:ln/>
        </p:spPr>
        <p:txBody>
          <a:bodyPr wrap="square" lIns="0" tIns="0" rIns="0" bIns="0" rtlCol="0" anchor="ctr">
            <a:normAutofit/>
          </a:bodyPr>
          <a:lstStyle/>
          <a:p>
            <a:pPr marL="0" indent="0">
              <a:buNone/>
            </a:pPr>
            <a:r>
              <a:rPr lang="en-US" sz="830" dirty="0">
                <a:solidFill>
                  <a:srgbClr val="607184"/>
                </a:solidFill>
                <a:latin typeface="Aptos" pitchFamily="34" charset="0"/>
                <a:ea typeface="Aptos" pitchFamily="34" charset="-122"/>
                <a:cs typeface="Aptos" pitchFamily="34" charset="-120"/>
              </a:rPr>
              <a:t>Conforme indicador do relatório</a:t>
            </a:r>
            <a:endParaRPr lang="en-US" sz="830" dirty="0"/>
          </a:p>
        </p:txBody>
      </p:sp>
      <p:sp>
        <p:nvSpPr>
          <p:cNvPr id="20" name="Shape 18"/>
          <p:cNvSpPr/>
          <p:nvPr/>
        </p:nvSpPr>
        <p:spPr>
          <a:xfrm>
            <a:off x="749808" y="3703320"/>
            <a:ext cx="10561320" cy="658368"/>
          </a:xfrm>
          <a:prstGeom prst="rect">
            <a:avLst/>
          </a:prstGeom>
          <a:solidFill>
            <a:srgbClr val="EAF0F5"/>
          </a:solidFill>
          <a:ln w="12700">
            <a:solidFill>
              <a:srgbClr val="EAF0F5">
                <a:alpha val="0"/>
              </a:srgbClr>
            </a:solidFill>
            <a:prstDash val="solid"/>
          </a:ln>
        </p:spPr>
        <p:txBody>
          <a:bodyPr/>
          <a:lstStyle/>
          <a:p>
            <a:endParaRPr lang="pt-BR"/>
          </a:p>
        </p:txBody>
      </p:sp>
      <p:sp>
        <p:nvSpPr>
          <p:cNvPr id="21" name="Shape 19"/>
          <p:cNvSpPr/>
          <p:nvPr/>
        </p:nvSpPr>
        <p:spPr>
          <a:xfrm>
            <a:off x="749808" y="3703320"/>
            <a:ext cx="3767328" cy="658368"/>
          </a:xfrm>
          <a:prstGeom prst="rect">
            <a:avLst/>
          </a:prstGeom>
          <a:solidFill>
            <a:srgbClr val="117A83"/>
          </a:solidFill>
          <a:ln w="12700">
            <a:solidFill>
              <a:srgbClr val="117A83">
                <a:alpha val="0"/>
              </a:srgbClr>
            </a:solidFill>
            <a:prstDash val="solid"/>
          </a:ln>
        </p:spPr>
        <p:txBody>
          <a:bodyPr/>
          <a:lstStyle/>
          <a:p>
            <a:endParaRPr lang="pt-BR"/>
          </a:p>
        </p:txBody>
      </p:sp>
      <p:sp>
        <p:nvSpPr>
          <p:cNvPr id="22" name="Shape 20"/>
          <p:cNvSpPr/>
          <p:nvPr/>
        </p:nvSpPr>
        <p:spPr>
          <a:xfrm>
            <a:off x="4517136" y="3703320"/>
            <a:ext cx="6793992" cy="658368"/>
          </a:xfrm>
          <a:prstGeom prst="rect">
            <a:avLst/>
          </a:prstGeom>
          <a:solidFill>
            <a:srgbClr val="D6AA32"/>
          </a:solidFill>
          <a:ln w="12700">
            <a:solidFill>
              <a:srgbClr val="D6AA32">
                <a:alpha val="0"/>
              </a:srgbClr>
            </a:solidFill>
            <a:prstDash val="solid"/>
          </a:ln>
        </p:spPr>
        <p:txBody>
          <a:bodyPr/>
          <a:lstStyle/>
          <a:p>
            <a:endParaRPr lang="pt-BR"/>
          </a:p>
        </p:txBody>
      </p:sp>
      <p:sp>
        <p:nvSpPr>
          <p:cNvPr id="23" name="Text 21"/>
          <p:cNvSpPr/>
          <p:nvPr/>
        </p:nvSpPr>
        <p:spPr>
          <a:xfrm>
            <a:off x="877824" y="3922776"/>
            <a:ext cx="2926080" cy="182880"/>
          </a:xfrm>
          <a:prstGeom prst="rect">
            <a:avLst/>
          </a:prstGeom>
          <a:noFill/>
          <a:ln/>
        </p:spPr>
        <p:txBody>
          <a:bodyPr wrap="square" lIns="0" tIns="0" rIns="0" bIns="0" rtlCol="0" anchor="ctr">
            <a:normAutofit/>
          </a:bodyPr>
          <a:lstStyle/>
          <a:p>
            <a:pPr marL="0" indent="0">
              <a:buNone/>
            </a:pPr>
            <a:r>
              <a:rPr lang="en-US" sz="1100" b="1" dirty="0">
                <a:solidFill>
                  <a:srgbClr val="FFFFFF"/>
                </a:solidFill>
                <a:latin typeface="Aptos" pitchFamily="34" charset="0"/>
                <a:ea typeface="Aptos" pitchFamily="34" charset="-122"/>
                <a:cs typeface="Aptos" pitchFamily="34" charset="-120"/>
              </a:rPr>
              <a:t>META  9,69%</a:t>
            </a:r>
            <a:endParaRPr lang="en-US" sz="1100" dirty="0"/>
          </a:p>
        </p:txBody>
      </p:sp>
      <p:sp>
        <p:nvSpPr>
          <p:cNvPr id="24" name="Text 22"/>
          <p:cNvSpPr/>
          <p:nvPr/>
        </p:nvSpPr>
        <p:spPr>
          <a:xfrm>
            <a:off x="8046720" y="3922776"/>
            <a:ext cx="2926080" cy="182880"/>
          </a:xfrm>
          <a:prstGeom prst="rect">
            <a:avLst/>
          </a:prstGeom>
          <a:noFill/>
          <a:ln/>
        </p:spPr>
        <p:txBody>
          <a:bodyPr wrap="square" lIns="0" tIns="0" rIns="0" bIns="0" rtlCol="0" anchor="ctr">
            <a:normAutofit/>
          </a:bodyPr>
          <a:lstStyle/>
          <a:p>
            <a:pPr marL="0" indent="0" algn="r">
              <a:buNone/>
            </a:pPr>
            <a:r>
              <a:rPr lang="en-US" sz="1100" b="1" dirty="0">
                <a:solidFill>
                  <a:srgbClr val="153B63"/>
                </a:solidFill>
                <a:latin typeface="Aptos" pitchFamily="34" charset="0"/>
                <a:ea typeface="Aptos" pitchFamily="34" charset="-122"/>
                <a:cs typeface="Aptos" pitchFamily="34" charset="-120"/>
              </a:rPr>
              <a:t>RETORNO  14,12%</a:t>
            </a:r>
            <a:endParaRPr lang="en-US" sz="1100" dirty="0"/>
          </a:p>
        </p:txBody>
      </p:sp>
      <p:sp>
        <p:nvSpPr>
          <p:cNvPr id="25" name="Text 23"/>
          <p:cNvSpPr/>
          <p:nvPr/>
        </p:nvSpPr>
        <p:spPr>
          <a:xfrm>
            <a:off x="758952" y="4754880"/>
            <a:ext cx="10424160" cy="438912"/>
          </a:xfrm>
          <a:prstGeom prst="rect">
            <a:avLst/>
          </a:prstGeom>
          <a:noFill/>
          <a:ln/>
        </p:spPr>
        <p:txBody>
          <a:bodyPr wrap="square" lIns="0" tIns="0" rIns="0" bIns="0" rtlCol="0" anchor="t">
            <a:normAutofit/>
          </a:bodyPr>
          <a:lstStyle/>
          <a:p>
            <a:pPr marL="0" indent="0">
              <a:buNone/>
            </a:pPr>
            <a:r>
              <a:rPr lang="en-US" sz="1000" i="1" dirty="0">
                <a:solidFill>
                  <a:srgbClr val="607184"/>
                </a:solidFill>
                <a:latin typeface="Aptos" pitchFamily="34" charset="0"/>
                <a:ea typeface="Aptos" pitchFamily="34" charset="-122"/>
                <a:cs typeface="Aptos" pitchFamily="34" charset="-120"/>
              </a:rPr>
              <a:t>Desempenho passado não garante resultados futuros. Retorno e meta são indicadores históricos e não eliminam riscos.</a:t>
            </a:r>
            <a:endParaRPr lang="en-US" sz="1000" dirty="0"/>
          </a:p>
        </p:txBody>
      </p:sp>
      <p:sp>
        <p:nvSpPr>
          <p:cNvPr id="26" name="Slide Number Placeholder 0"/>
          <p:cNvSpPr>
            <a:spLocks noGrp="1"/>
          </p:cNvSpPr>
          <p:nvPr>
            <p:ph type="sldNum" sz="quarter" idx="4294967295"/>
          </p:nvPr>
        </p:nvSpPr>
        <p:spPr>
          <a:xfrm>
            <a:off x="8732520" y="624535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68788A"/>
                </a:solidFill>
                <a:latin typeface="Aptos"/>
                <a:ea typeface="Aptos"/>
                <a:cs typeface="Aptos"/>
              </a:defRPr>
            </a:lvl1pPr>
          </a:lstStyle>
          <a:p>
            <a:pPr algn="l"/>
            <a:fld id="{F7021451-1387-4CA6-816F-3879F97B5CBC}" type="slidenum">
              <a:rPr lang="en-US" b="0"/>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66928" y="310896"/>
            <a:ext cx="9144000" cy="201168"/>
          </a:xfrm>
          <a:prstGeom prst="rect">
            <a:avLst/>
          </a:prstGeom>
          <a:noFill/>
          <a:ln/>
        </p:spPr>
        <p:txBody>
          <a:bodyPr wrap="square" lIns="0" tIns="0" rIns="0" bIns="0" rtlCol="0" anchor="ctr">
            <a:normAutofit/>
          </a:bodyPr>
          <a:lstStyle/>
          <a:p>
            <a:pPr marL="0" indent="0">
              <a:buNone/>
            </a:pPr>
            <a:r>
              <a:rPr lang="en-US" sz="900" b="1" kern="0" spc="160" dirty="0">
                <a:solidFill>
                  <a:srgbClr val="117A83"/>
                </a:solidFill>
                <a:latin typeface="Aptos" pitchFamily="34" charset="0"/>
                <a:ea typeface="Aptos" pitchFamily="34" charset="-122"/>
                <a:cs typeface="Aptos" pitchFamily="34" charset="-120"/>
              </a:rPr>
              <a:t>EVOLUÇÃO PATRIMONIAL</a:t>
            </a:r>
            <a:endParaRPr lang="en-US" sz="900" dirty="0"/>
          </a:p>
        </p:txBody>
      </p:sp>
      <p:sp>
        <p:nvSpPr>
          <p:cNvPr id="3" name="Text 1"/>
          <p:cNvSpPr/>
          <p:nvPr/>
        </p:nvSpPr>
        <p:spPr>
          <a:xfrm>
            <a:off x="566928" y="658368"/>
            <a:ext cx="10972800" cy="502920"/>
          </a:xfrm>
          <a:prstGeom prst="rect">
            <a:avLst/>
          </a:prstGeom>
          <a:noFill/>
          <a:ln/>
        </p:spPr>
        <p:txBody>
          <a:bodyPr wrap="square" lIns="0" tIns="0" rIns="0" bIns="0" rtlCol="0" anchor="ctr">
            <a:normAutofit/>
          </a:bodyPr>
          <a:lstStyle/>
          <a:p>
            <a:pPr marL="0" indent="0">
              <a:buNone/>
            </a:pPr>
            <a:r>
              <a:rPr lang="en-US" sz="2600" b="1" dirty="0">
                <a:solidFill>
                  <a:srgbClr val="153B63"/>
                </a:solidFill>
                <a:latin typeface="Aptos" pitchFamily="34" charset="0"/>
                <a:ea typeface="Aptos" pitchFamily="34" charset="-122"/>
                <a:cs typeface="Aptos" pitchFamily="34" charset="-120"/>
              </a:rPr>
              <a:t>Crescimento do patrimônio entre 2024 e Ago/2026</a:t>
            </a:r>
            <a:endParaRPr lang="en-US" sz="2600" dirty="0"/>
          </a:p>
        </p:txBody>
      </p:sp>
      <p:sp>
        <p:nvSpPr>
          <p:cNvPr id="4" name="Text 2"/>
          <p:cNvSpPr/>
          <p:nvPr/>
        </p:nvSpPr>
        <p:spPr>
          <a:xfrm>
            <a:off x="585216" y="1225296"/>
            <a:ext cx="10881360" cy="384048"/>
          </a:xfrm>
          <a:prstGeom prst="rect">
            <a:avLst/>
          </a:prstGeom>
          <a:noFill/>
          <a:ln/>
        </p:spPr>
        <p:txBody>
          <a:bodyPr wrap="square" lIns="0" tIns="0" rIns="0" bIns="0" rtlCol="0" anchor="t">
            <a:normAutofit/>
          </a:bodyPr>
          <a:lstStyle/>
          <a:p>
            <a:pPr marL="0" indent="0">
              <a:buNone/>
            </a:pPr>
            <a:r>
              <a:rPr lang="en-US" sz="1150" dirty="0">
                <a:solidFill>
                  <a:srgbClr val="607184"/>
                </a:solidFill>
                <a:latin typeface="Aptos" pitchFamily="34" charset="0"/>
                <a:ea typeface="Aptos" pitchFamily="34" charset="-122"/>
                <a:cs typeface="Aptos" pitchFamily="34" charset="-120"/>
              </a:rPr>
              <a:t>Valores extraídos do relatório analítico e do material apresentado para agosto de 2026 </a:t>
            </a:r>
            <a:r>
              <a:rPr lang="en-US" sz="1150" dirty="0" err="1">
                <a:solidFill>
                  <a:srgbClr val="607184"/>
                </a:solidFill>
                <a:latin typeface="Aptos" pitchFamily="34" charset="0"/>
                <a:ea typeface="Aptos" pitchFamily="34" charset="-122"/>
                <a:cs typeface="Aptos" pitchFamily="34" charset="-120"/>
              </a:rPr>
              <a:t>na</a:t>
            </a:r>
            <a:r>
              <a:rPr lang="en-US" sz="1150" dirty="0">
                <a:solidFill>
                  <a:srgbClr val="607184"/>
                </a:solidFill>
                <a:latin typeface="Aptos" pitchFamily="34" charset="0"/>
                <a:ea typeface="Aptos" pitchFamily="34" charset="-122"/>
                <a:cs typeface="Aptos" pitchFamily="34" charset="-120"/>
              </a:rPr>
              <a:t> Plataforma SIRU.</a:t>
            </a:r>
            <a:endParaRPr lang="en-US" sz="1150" dirty="0"/>
          </a:p>
        </p:txBody>
      </p:sp>
      <p:sp>
        <p:nvSpPr>
          <p:cNvPr id="5" name="Shape 3"/>
          <p:cNvSpPr/>
          <p:nvPr/>
        </p:nvSpPr>
        <p:spPr>
          <a:xfrm>
            <a:off x="1097280" y="3589020"/>
            <a:ext cx="2240280" cy="891540"/>
          </a:xfrm>
          <a:prstGeom prst="rect">
            <a:avLst/>
          </a:prstGeom>
          <a:solidFill>
            <a:srgbClr val="2C6798"/>
          </a:solidFill>
          <a:ln w="12700">
            <a:solidFill>
              <a:srgbClr val="2C6798">
                <a:alpha val="0"/>
              </a:srgbClr>
            </a:solidFill>
            <a:prstDash val="solid"/>
          </a:ln>
        </p:spPr>
        <p:txBody>
          <a:bodyPr/>
          <a:lstStyle/>
          <a:p>
            <a:endParaRPr lang="pt-BR"/>
          </a:p>
        </p:txBody>
      </p:sp>
      <p:sp>
        <p:nvSpPr>
          <p:cNvPr id="6" name="Text 4"/>
          <p:cNvSpPr/>
          <p:nvPr/>
        </p:nvSpPr>
        <p:spPr>
          <a:xfrm>
            <a:off x="822960" y="3097530"/>
            <a:ext cx="2743200" cy="256032"/>
          </a:xfrm>
          <a:prstGeom prst="rect">
            <a:avLst/>
          </a:prstGeom>
          <a:noFill/>
          <a:ln/>
        </p:spPr>
        <p:txBody>
          <a:bodyPr wrap="square" lIns="0" tIns="0" rIns="0" bIns="0" rtlCol="0" anchor="ctr">
            <a:normAutofit/>
          </a:bodyPr>
          <a:lstStyle/>
          <a:p>
            <a:pPr marL="0" indent="0" algn="ctr">
              <a:buNone/>
            </a:pPr>
            <a:r>
              <a:rPr lang="en-US" sz="1500" b="1" dirty="0">
                <a:solidFill>
                  <a:srgbClr val="153B63"/>
                </a:solidFill>
                <a:latin typeface="Aptos" pitchFamily="34" charset="0"/>
                <a:ea typeface="Aptos" pitchFamily="34" charset="-122"/>
                <a:cs typeface="Aptos" pitchFamily="34" charset="-120"/>
              </a:rPr>
              <a:t>R$ 211,4 mi</a:t>
            </a:r>
            <a:endParaRPr lang="en-US" sz="1500" dirty="0"/>
          </a:p>
        </p:txBody>
      </p:sp>
      <p:sp>
        <p:nvSpPr>
          <p:cNvPr id="7" name="Text 5"/>
          <p:cNvSpPr/>
          <p:nvPr/>
        </p:nvSpPr>
        <p:spPr>
          <a:xfrm>
            <a:off x="1097280" y="4617720"/>
            <a:ext cx="2240280" cy="256032"/>
          </a:xfrm>
          <a:prstGeom prst="rect">
            <a:avLst/>
          </a:prstGeom>
          <a:noFill/>
          <a:ln/>
        </p:spPr>
        <p:txBody>
          <a:bodyPr wrap="square" lIns="0" tIns="0" rIns="0" bIns="0" rtlCol="0" anchor="ctr">
            <a:normAutofit/>
          </a:bodyPr>
          <a:lstStyle/>
          <a:p>
            <a:pPr marL="0" indent="0" algn="ctr">
              <a:buNone/>
            </a:pPr>
            <a:r>
              <a:rPr lang="en-US" sz="1200" b="1" dirty="0">
                <a:solidFill>
                  <a:srgbClr val="607184"/>
                </a:solidFill>
                <a:latin typeface="Aptos" pitchFamily="34" charset="0"/>
                <a:ea typeface="Aptos" pitchFamily="34" charset="-122"/>
                <a:cs typeface="Aptos" pitchFamily="34" charset="-120"/>
              </a:rPr>
              <a:t>2024</a:t>
            </a:r>
            <a:endParaRPr lang="en-US" sz="1200" dirty="0"/>
          </a:p>
        </p:txBody>
      </p:sp>
      <p:sp>
        <p:nvSpPr>
          <p:cNvPr id="8" name="Shape 6"/>
          <p:cNvSpPr/>
          <p:nvPr/>
        </p:nvSpPr>
        <p:spPr>
          <a:xfrm>
            <a:off x="4617720" y="2864498"/>
            <a:ext cx="2240280" cy="1616062"/>
          </a:xfrm>
          <a:prstGeom prst="rect">
            <a:avLst/>
          </a:prstGeom>
          <a:solidFill>
            <a:srgbClr val="117A83"/>
          </a:solidFill>
          <a:ln w="12700">
            <a:solidFill>
              <a:srgbClr val="117A83">
                <a:alpha val="0"/>
              </a:srgbClr>
            </a:solidFill>
            <a:prstDash val="solid"/>
          </a:ln>
        </p:spPr>
        <p:txBody>
          <a:bodyPr/>
          <a:lstStyle/>
          <a:p>
            <a:endParaRPr lang="pt-BR"/>
          </a:p>
        </p:txBody>
      </p:sp>
      <p:sp>
        <p:nvSpPr>
          <p:cNvPr id="9" name="Text 7"/>
          <p:cNvSpPr/>
          <p:nvPr/>
        </p:nvSpPr>
        <p:spPr>
          <a:xfrm>
            <a:off x="4233672" y="2276203"/>
            <a:ext cx="2743200" cy="256032"/>
          </a:xfrm>
          <a:prstGeom prst="rect">
            <a:avLst/>
          </a:prstGeom>
          <a:noFill/>
          <a:ln/>
        </p:spPr>
        <p:txBody>
          <a:bodyPr wrap="square" lIns="0" tIns="0" rIns="0" bIns="0" rtlCol="0" anchor="ctr">
            <a:normAutofit/>
          </a:bodyPr>
          <a:lstStyle/>
          <a:p>
            <a:pPr marL="0" indent="0" algn="ctr">
              <a:buNone/>
            </a:pPr>
            <a:r>
              <a:rPr lang="en-US" sz="1500" b="1" dirty="0">
                <a:solidFill>
                  <a:srgbClr val="153B63"/>
                </a:solidFill>
                <a:latin typeface="Aptos" pitchFamily="34" charset="0"/>
                <a:ea typeface="Aptos" pitchFamily="34" charset="-122"/>
                <a:cs typeface="Aptos" pitchFamily="34" charset="-120"/>
              </a:rPr>
              <a:t>R$ 242 mi</a:t>
            </a:r>
            <a:endParaRPr lang="en-US" sz="1500" dirty="0"/>
          </a:p>
        </p:txBody>
      </p:sp>
      <p:sp>
        <p:nvSpPr>
          <p:cNvPr id="10" name="Text 8"/>
          <p:cNvSpPr/>
          <p:nvPr/>
        </p:nvSpPr>
        <p:spPr>
          <a:xfrm>
            <a:off x="4617720" y="4617720"/>
            <a:ext cx="2240280" cy="256032"/>
          </a:xfrm>
          <a:prstGeom prst="rect">
            <a:avLst/>
          </a:prstGeom>
          <a:noFill/>
          <a:ln/>
        </p:spPr>
        <p:txBody>
          <a:bodyPr wrap="square" lIns="0" tIns="0" rIns="0" bIns="0" rtlCol="0" anchor="ctr">
            <a:normAutofit/>
          </a:bodyPr>
          <a:lstStyle/>
          <a:p>
            <a:pPr marL="0" indent="0" algn="ctr">
              <a:buNone/>
            </a:pPr>
            <a:r>
              <a:rPr lang="en-US" sz="1200" b="1" dirty="0">
                <a:solidFill>
                  <a:srgbClr val="607184"/>
                </a:solidFill>
                <a:latin typeface="Aptos" pitchFamily="34" charset="0"/>
                <a:ea typeface="Aptos" pitchFamily="34" charset="-122"/>
                <a:cs typeface="Aptos" pitchFamily="34" charset="-120"/>
              </a:rPr>
              <a:t>2025</a:t>
            </a:r>
            <a:endParaRPr lang="en-US" sz="1200" dirty="0"/>
          </a:p>
        </p:txBody>
      </p:sp>
      <p:sp>
        <p:nvSpPr>
          <p:cNvPr id="11" name="Shape 9"/>
          <p:cNvSpPr/>
          <p:nvPr/>
        </p:nvSpPr>
        <p:spPr>
          <a:xfrm>
            <a:off x="8138160" y="1705356"/>
            <a:ext cx="2240280" cy="2775204"/>
          </a:xfrm>
          <a:prstGeom prst="rect">
            <a:avLst/>
          </a:prstGeom>
          <a:solidFill>
            <a:srgbClr val="D6AA32"/>
          </a:solidFill>
          <a:ln w="12700">
            <a:solidFill>
              <a:srgbClr val="D6AA32">
                <a:alpha val="0"/>
              </a:srgbClr>
            </a:solidFill>
            <a:prstDash val="solid"/>
          </a:ln>
        </p:spPr>
        <p:txBody>
          <a:bodyPr/>
          <a:lstStyle/>
          <a:p>
            <a:endParaRPr lang="pt-BR"/>
          </a:p>
        </p:txBody>
      </p:sp>
      <p:sp>
        <p:nvSpPr>
          <p:cNvPr id="12" name="Text 10"/>
          <p:cNvSpPr/>
          <p:nvPr/>
        </p:nvSpPr>
        <p:spPr>
          <a:xfrm>
            <a:off x="7863840" y="1307592"/>
            <a:ext cx="2743200" cy="256032"/>
          </a:xfrm>
          <a:prstGeom prst="rect">
            <a:avLst/>
          </a:prstGeom>
          <a:noFill/>
          <a:ln/>
        </p:spPr>
        <p:txBody>
          <a:bodyPr wrap="square" lIns="0" tIns="0" rIns="0" bIns="0" rtlCol="0" anchor="ctr">
            <a:normAutofit/>
          </a:bodyPr>
          <a:lstStyle/>
          <a:p>
            <a:pPr marL="0" indent="0" algn="ctr">
              <a:buNone/>
            </a:pPr>
            <a:r>
              <a:rPr lang="en-US" sz="1500" b="1" dirty="0">
                <a:solidFill>
                  <a:srgbClr val="153B63"/>
                </a:solidFill>
                <a:latin typeface="Aptos" pitchFamily="34" charset="0"/>
                <a:ea typeface="Aptos" pitchFamily="34" charset="-122"/>
                <a:cs typeface="Aptos" pitchFamily="34" charset="-120"/>
              </a:rPr>
              <a:t>R$ 264,1 mi</a:t>
            </a:r>
            <a:endParaRPr lang="en-US" sz="1500" dirty="0"/>
          </a:p>
        </p:txBody>
      </p:sp>
      <p:sp>
        <p:nvSpPr>
          <p:cNvPr id="13" name="Text 11"/>
          <p:cNvSpPr/>
          <p:nvPr/>
        </p:nvSpPr>
        <p:spPr>
          <a:xfrm>
            <a:off x="8138160" y="4617720"/>
            <a:ext cx="2240280" cy="256032"/>
          </a:xfrm>
          <a:prstGeom prst="rect">
            <a:avLst/>
          </a:prstGeom>
          <a:noFill/>
          <a:ln/>
        </p:spPr>
        <p:txBody>
          <a:bodyPr wrap="square" lIns="0" tIns="0" rIns="0" bIns="0" rtlCol="0" anchor="ctr">
            <a:normAutofit/>
          </a:bodyPr>
          <a:lstStyle/>
          <a:p>
            <a:pPr marL="0" indent="0" algn="ctr">
              <a:buNone/>
            </a:pPr>
            <a:r>
              <a:rPr lang="en-US" sz="1200" b="1" dirty="0">
                <a:solidFill>
                  <a:srgbClr val="607184"/>
                </a:solidFill>
                <a:latin typeface="Aptos" pitchFamily="34" charset="0"/>
                <a:ea typeface="Aptos" pitchFamily="34" charset="-122"/>
                <a:cs typeface="Aptos" pitchFamily="34" charset="-120"/>
              </a:rPr>
              <a:t>ago/2026</a:t>
            </a:r>
            <a:endParaRPr lang="en-US" sz="1200" dirty="0"/>
          </a:p>
        </p:txBody>
      </p:sp>
      <p:sp>
        <p:nvSpPr>
          <p:cNvPr id="14" name="Shape 12"/>
          <p:cNvSpPr/>
          <p:nvPr/>
        </p:nvSpPr>
        <p:spPr>
          <a:xfrm>
            <a:off x="914400" y="4480560"/>
            <a:ext cx="10241280" cy="22860"/>
          </a:xfrm>
          <a:prstGeom prst="rect">
            <a:avLst/>
          </a:prstGeom>
          <a:solidFill>
            <a:srgbClr val="D9E0E8"/>
          </a:solidFill>
          <a:ln w="12700">
            <a:solidFill>
              <a:srgbClr val="D9E0E8">
                <a:alpha val="0"/>
              </a:srgbClr>
            </a:solidFill>
            <a:prstDash val="solid"/>
          </a:ln>
        </p:spPr>
        <p:txBody>
          <a:bodyPr/>
          <a:lstStyle/>
          <a:p>
            <a:endParaRPr lang="pt-BR"/>
          </a:p>
        </p:txBody>
      </p:sp>
      <p:sp>
        <p:nvSpPr>
          <p:cNvPr id="15" name="Text 13"/>
          <p:cNvSpPr/>
          <p:nvPr/>
        </p:nvSpPr>
        <p:spPr>
          <a:xfrm>
            <a:off x="914400" y="5230368"/>
            <a:ext cx="9966960" cy="292608"/>
          </a:xfrm>
          <a:prstGeom prst="rect">
            <a:avLst/>
          </a:prstGeom>
          <a:noFill/>
          <a:ln/>
        </p:spPr>
        <p:txBody>
          <a:bodyPr wrap="square" lIns="0" tIns="0" rIns="0" bIns="0" rtlCol="0" anchor="ctr">
            <a:normAutofit/>
          </a:bodyPr>
          <a:lstStyle/>
          <a:p>
            <a:pPr marL="0" indent="0">
              <a:buNone/>
            </a:pPr>
            <a:r>
              <a:rPr lang="en-US" sz="1300" b="1" dirty="0">
                <a:solidFill>
                  <a:srgbClr val="153B63"/>
                </a:solidFill>
                <a:latin typeface="Aptos" pitchFamily="34" charset="0"/>
                <a:ea typeface="Aptos" pitchFamily="34" charset="-122"/>
                <a:cs typeface="Aptos" pitchFamily="34" charset="-120"/>
              </a:rPr>
              <a:t>De 2024 a dezembro de 2025, o patrimônio cresceu aproximadamente 14,5%.</a:t>
            </a:r>
            <a:endParaRPr lang="en-US" sz="1300" dirty="0"/>
          </a:p>
        </p:txBody>
      </p:sp>
      <p:sp>
        <p:nvSpPr>
          <p:cNvPr id="25" name="Slide Number Placeholder 0"/>
          <p:cNvSpPr>
            <a:spLocks noGrp="1"/>
          </p:cNvSpPr>
          <p:nvPr>
            <p:ph type="sldNum" sz="quarter" idx="4294967295"/>
          </p:nvPr>
        </p:nvSpPr>
        <p:spPr>
          <a:xfrm>
            <a:off x="8732520" y="624535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68788A"/>
                </a:solidFill>
                <a:latin typeface="Aptos"/>
                <a:ea typeface="Aptos"/>
                <a:cs typeface="Aptos"/>
              </a:defRPr>
            </a:lvl1pPr>
          </a:lstStyle>
          <a:p>
            <a:pPr algn="l"/>
            <a:fld id="{F7021451-1387-4CA6-816F-3879F97B5CBC}" type="slidenum">
              <a:rPr lang="en-US" b="0"/>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66928" y="310896"/>
            <a:ext cx="9144000" cy="201168"/>
          </a:xfrm>
          <a:prstGeom prst="rect">
            <a:avLst/>
          </a:prstGeom>
          <a:noFill/>
          <a:ln/>
        </p:spPr>
        <p:txBody>
          <a:bodyPr wrap="square" lIns="0" tIns="0" rIns="0" bIns="0" rtlCol="0" anchor="ctr">
            <a:normAutofit/>
          </a:bodyPr>
          <a:lstStyle/>
          <a:p>
            <a:pPr marL="0" indent="0">
              <a:buNone/>
            </a:pPr>
            <a:r>
              <a:rPr lang="en-US" sz="900" b="1" kern="0" spc="160" dirty="0">
                <a:solidFill>
                  <a:srgbClr val="117A83"/>
                </a:solidFill>
                <a:latin typeface="Aptos" pitchFamily="34" charset="0"/>
                <a:ea typeface="Aptos" pitchFamily="34" charset="-122"/>
                <a:cs typeface="Aptos" pitchFamily="34" charset="-120"/>
              </a:rPr>
              <a:t>COMPOSIÇÃO INSTITUCIONAL</a:t>
            </a:r>
            <a:endParaRPr lang="en-US" sz="900" dirty="0"/>
          </a:p>
        </p:txBody>
      </p:sp>
      <p:sp>
        <p:nvSpPr>
          <p:cNvPr id="3" name="Text 1"/>
          <p:cNvSpPr/>
          <p:nvPr/>
        </p:nvSpPr>
        <p:spPr>
          <a:xfrm>
            <a:off x="566928" y="658368"/>
            <a:ext cx="10972800" cy="502920"/>
          </a:xfrm>
          <a:prstGeom prst="rect">
            <a:avLst/>
          </a:prstGeom>
          <a:noFill/>
          <a:ln/>
        </p:spPr>
        <p:txBody>
          <a:bodyPr wrap="square" lIns="0" tIns="0" rIns="0" bIns="0" rtlCol="0" anchor="ctr">
            <a:normAutofit/>
          </a:bodyPr>
          <a:lstStyle/>
          <a:p>
            <a:pPr marL="0" indent="0">
              <a:buNone/>
            </a:pPr>
            <a:r>
              <a:rPr lang="en-US" sz="2600" b="1" dirty="0">
                <a:solidFill>
                  <a:srgbClr val="153B63"/>
                </a:solidFill>
                <a:latin typeface="Aptos" pitchFamily="34" charset="0"/>
                <a:ea typeface="Aptos" pitchFamily="34" charset="-122"/>
                <a:cs typeface="Aptos" pitchFamily="34" charset="-120"/>
              </a:rPr>
              <a:t>Gestores e diversificação da carteira</a:t>
            </a:r>
            <a:endParaRPr lang="en-US" sz="2600" dirty="0"/>
          </a:p>
        </p:txBody>
      </p:sp>
      <p:sp>
        <p:nvSpPr>
          <p:cNvPr id="4" name="Text 2"/>
          <p:cNvSpPr/>
          <p:nvPr/>
        </p:nvSpPr>
        <p:spPr>
          <a:xfrm>
            <a:off x="585216" y="1225296"/>
            <a:ext cx="10881360" cy="384048"/>
          </a:xfrm>
          <a:prstGeom prst="rect">
            <a:avLst/>
          </a:prstGeom>
          <a:noFill/>
          <a:ln/>
        </p:spPr>
        <p:txBody>
          <a:bodyPr wrap="square" lIns="0" tIns="0" rIns="0" bIns="0" rtlCol="0" anchor="t">
            <a:normAutofit/>
          </a:bodyPr>
          <a:lstStyle/>
          <a:p>
            <a:pPr marL="0" indent="0">
              <a:buNone/>
            </a:pPr>
            <a:r>
              <a:rPr lang="en-US" sz="1150" dirty="0">
                <a:solidFill>
                  <a:srgbClr val="607184"/>
                </a:solidFill>
                <a:latin typeface="Aptos" pitchFamily="34" charset="0"/>
                <a:ea typeface="Aptos" pitchFamily="34" charset="-122"/>
                <a:cs typeface="Aptos" pitchFamily="34" charset="-120"/>
              </a:rPr>
              <a:t>A distribuição por instituição ajuda a visualizar a concentração dos recursos por gestor.</a:t>
            </a:r>
            <a:endParaRPr lang="en-US" sz="1150" dirty="0"/>
          </a:p>
        </p:txBody>
      </p:sp>
      <p:sp>
        <p:nvSpPr>
          <p:cNvPr id="5" name="Text 3"/>
          <p:cNvSpPr/>
          <p:nvPr/>
        </p:nvSpPr>
        <p:spPr>
          <a:xfrm>
            <a:off x="822960" y="1828800"/>
            <a:ext cx="2926080" cy="228600"/>
          </a:xfrm>
          <a:prstGeom prst="rect">
            <a:avLst/>
          </a:prstGeom>
          <a:noFill/>
          <a:ln/>
        </p:spPr>
        <p:txBody>
          <a:bodyPr wrap="square" lIns="0" tIns="0" rIns="0" bIns="0" rtlCol="0" anchor="ctr">
            <a:normAutofit/>
          </a:bodyPr>
          <a:lstStyle/>
          <a:p>
            <a:pPr marL="0" indent="0">
              <a:buNone/>
            </a:pPr>
            <a:r>
              <a:rPr lang="en-US" sz="1200" b="1" dirty="0">
                <a:solidFill>
                  <a:srgbClr val="182A3A"/>
                </a:solidFill>
                <a:latin typeface="Aptos" pitchFamily="34" charset="0"/>
                <a:ea typeface="Aptos" pitchFamily="34" charset="-122"/>
                <a:cs typeface="Aptos" pitchFamily="34" charset="-120"/>
              </a:rPr>
              <a:t>Caixa DTVM</a:t>
            </a:r>
            <a:endParaRPr lang="en-US" sz="1200" dirty="0"/>
          </a:p>
        </p:txBody>
      </p:sp>
      <p:sp>
        <p:nvSpPr>
          <p:cNvPr id="6" name="Shape 4"/>
          <p:cNvSpPr/>
          <p:nvPr/>
        </p:nvSpPr>
        <p:spPr>
          <a:xfrm>
            <a:off x="3703320" y="1847088"/>
            <a:ext cx="5943600" cy="201168"/>
          </a:xfrm>
          <a:prstGeom prst="rect">
            <a:avLst/>
          </a:prstGeom>
          <a:solidFill>
            <a:srgbClr val="EAF0F5"/>
          </a:solidFill>
          <a:ln w="12700">
            <a:solidFill>
              <a:srgbClr val="EAF0F5">
                <a:alpha val="0"/>
              </a:srgbClr>
            </a:solidFill>
            <a:prstDash val="solid"/>
          </a:ln>
        </p:spPr>
        <p:txBody>
          <a:bodyPr/>
          <a:lstStyle/>
          <a:p>
            <a:endParaRPr lang="pt-BR"/>
          </a:p>
        </p:txBody>
      </p:sp>
      <p:sp>
        <p:nvSpPr>
          <p:cNvPr id="7" name="Shape 5"/>
          <p:cNvSpPr/>
          <p:nvPr/>
        </p:nvSpPr>
        <p:spPr>
          <a:xfrm>
            <a:off x="3703320" y="1847088"/>
            <a:ext cx="5911505" cy="201168"/>
          </a:xfrm>
          <a:prstGeom prst="rect">
            <a:avLst/>
          </a:prstGeom>
          <a:solidFill>
            <a:srgbClr val="117A83"/>
          </a:solidFill>
          <a:ln w="12700">
            <a:solidFill>
              <a:srgbClr val="117A83">
                <a:alpha val="0"/>
              </a:srgbClr>
            </a:solidFill>
            <a:prstDash val="solid"/>
          </a:ln>
        </p:spPr>
        <p:txBody>
          <a:bodyPr/>
          <a:lstStyle/>
          <a:p>
            <a:endParaRPr lang="pt-BR"/>
          </a:p>
        </p:txBody>
      </p:sp>
      <p:sp>
        <p:nvSpPr>
          <p:cNvPr id="8" name="Text 6"/>
          <p:cNvSpPr/>
          <p:nvPr/>
        </p:nvSpPr>
        <p:spPr>
          <a:xfrm>
            <a:off x="9921240" y="1810512"/>
            <a:ext cx="1097280" cy="246888"/>
          </a:xfrm>
          <a:prstGeom prst="rect">
            <a:avLst/>
          </a:prstGeom>
          <a:noFill/>
          <a:ln/>
        </p:spPr>
        <p:txBody>
          <a:bodyPr wrap="square" lIns="0" tIns="0" rIns="0" bIns="0" rtlCol="0" anchor="ctr">
            <a:normAutofit/>
          </a:bodyPr>
          <a:lstStyle/>
          <a:p>
            <a:pPr marL="0" indent="0" algn="r">
              <a:buNone/>
            </a:pPr>
            <a:r>
              <a:rPr lang="en-US" sz="1200" b="1" dirty="0">
                <a:solidFill>
                  <a:srgbClr val="153B63"/>
                </a:solidFill>
                <a:latin typeface="Aptos" pitchFamily="34" charset="0"/>
                <a:ea typeface="Aptos" pitchFamily="34" charset="-122"/>
                <a:cs typeface="Aptos" pitchFamily="34" charset="-120"/>
              </a:rPr>
              <a:t>49,73%</a:t>
            </a:r>
            <a:endParaRPr lang="en-US" sz="1200" dirty="0"/>
          </a:p>
        </p:txBody>
      </p:sp>
      <p:sp>
        <p:nvSpPr>
          <p:cNvPr id="9" name="Text 7"/>
          <p:cNvSpPr/>
          <p:nvPr/>
        </p:nvSpPr>
        <p:spPr>
          <a:xfrm>
            <a:off x="822960" y="2468880"/>
            <a:ext cx="2926080" cy="228600"/>
          </a:xfrm>
          <a:prstGeom prst="rect">
            <a:avLst/>
          </a:prstGeom>
          <a:noFill/>
          <a:ln/>
        </p:spPr>
        <p:txBody>
          <a:bodyPr wrap="square" lIns="0" tIns="0" rIns="0" bIns="0" rtlCol="0" anchor="ctr">
            <a:normAutofit/>
          </a:bodyPr>
          <a:lstStyle/>
          <a:p>
            <a:pPr marL="0" indent="0">
              <a:buNone/>
            </a:pPr>
            <a:r>
              <a:rPr lang="en-US" sz="1200" b="1" dirty="0">
                <a:solidFill>
                  <a:srgbClr val="182A3A"/>
                </a:solidFill>
                <a:latin typeface="Aptos" pitchFamily="34" charset="0"/>
                <a:ea typeface="Aptos" pitchFamily="34" charset="-122"/>
                <a:cs typeface="Aptos" pitchFamily="34" charset="-120"/>
              </a:rPr>
              <a:t>BB Gestão de Recursos</a:t>
            </a:r>
            <a:endParaRPr lang="en-US" sz="1200" dirty="0"/>
          </a:p>
        </p:txBody>
      </p:sp>
      <p:sp>
        <p:nvSpPr>
          <p:cNvPr id="10" name="Shape 8"/>
          <p:cNvSpPr/>
          <p:nvPr/>
        </p:nvSpPr>
        <p:spPr>
          <a:xfrm>
            <a:off x="3703320" y="2487168"/>
            <a:ext cx="5943600" cy="201168"/>
          </a:xfrm>
          <a:prstGeom prst="rect">
            <a:avLst/>
          </a:prstGeom>
          <a:solidFill>
            <a:srgbClr val="EAF0F5"/>
          </a:solidFill>
          <a:ln w="12700">
            <a:solidFill>
              <a:srgbClr val="EAF0F5">
                <a:alpha val="0"/>
              </a:srgbClr>
            </a:solidFill>
            <a:prstDash val="solid"/>
          </a:ln>
        </p:spPr>
        <p:txBody>
          <a:bodyPr/>
          <a:lstStyle/>
          <a:p>
            <a:endParaRPr lang="pt-BR"/>
          </a:p>
        </p:txBody>
      </p:sp>
      <p:sp>
        <p:nvSpPr>
          <p:cNvPr id="11" name="Shape 9"/>
          <p:cNvSpPr/>
          <p:nvPr/>
        </p:nvSpPr>
        <p:spPr>
          <a:xfrm>
            <a:off x="3703320" y="2487168"/>
            <a:ext cx="3792017" cy="201168"/>
          </a:xfrm>
          <a:prstGeom prst="rect">
            <a:avLst/>
          </a:prstGeom>
          <a:solidFill>
            <a:srgbClr val="2C6798"/>
          </a:solidFill>
          <a:ln w="12700">
            <a:solidFill>
              <a:srgbClr val="2C6798">
                <a:alpha val="0"/>
              </a:srgbClr>
            </a:solidFill>
            <a:prstDash val="solid"/>
          </a:ln>
        </p:spPr>
        <p:txBody>
          <a:bodyPr/>
          <a:lstStyle/>
          <a:p>
            <a:endParaRPr lang="pt-BR"/>
          </a:p>
        </p:txBody>
      </p:sp>
      <p:sp>
        <p:nvSpPr>
          <p:cNvPr id="12" name="Text 10"/>
          <p:cNvSpPr/>
          <p:nvPr/>
        </p:nvSpPr>
        <p:spPr>
          <a:xfrm>
            <a:off x="9921240" y="2450592"/>
            <a:ext cx="1097280" cy="246888"/>
          </a:xfrm>
          <a:prstGeom prst="rect">
            <a:avLst/>
          </a:prstGeom>
          <a:noFill/>
          <a:ln/>
        </p:spPr>
        <p:txBody>
          <a:bodyPr wrap="square" lIns="0" tIns="0" rIns="0" bIns="0" rtlCol="0" anchor="ctr">
            <a:normAutofit/>
          </a:bodyPr>
          <a:lstStyle/>
          <a:p>
            <a:pPr marL="0" indent="0" algn="r">
              <a:buNone/>
            </a:pPr>
            <a:r>
              <a:rPr lang="en-US" sz="1200" b="1" dirty="0">
                <a:solidFill>
                  <a:srgbClr val="153B63"/>
                </a:solidFill>
                <a:latin typeface="Aptos" pitchFamily="34" charset="0"/>
                <a:ea typeface="Aptos" pitchFamily="34" charset="-122"/>
                <a:cs typeface="Aptos" pitchFamily="34" charset="-120"/>
              </a:rPr>
              <a:t>31,90%</a:t>
            </a:r>
            <a:endParaRPr lang="en-US" sz="1200" dirty="0"/>
          </a:p>
        </p:txBody>
      </p:sp>
      <p:sp>
        <p:nvSpPr>
          <p:cNvPr id="13" name="Text 11"/>
          <p:cNvSpPr/>
          <p:nvPr/>
        </p:nvSpPr>
        <p:spPr>
          <a:xfrm>
            <a:off x="822960" y="3108960"/>
            <a:ext cx="2926080" cy="228600"/>
          </a:xfrm>
          <a:prstGeom prst="rect">
            <a:avLst/>
          </a:prstGeom>
          <a:noFill/>
          <a:ln/>
        </p:spPr>
        <p:txBody>
          <a:bodyPr wrap="square" lIns="0" tIns="0" rIns="0" bIns="0" rtlCol="0" anchor="ctr">
            <a:normAutofit/>
          </a:bodyPr>
          <a:lstStyle/>
          <a:p>
            <a:pPr marL="0" indent="0">
              <a:buNone/>
            </a:pPr>
            <a:r>
              <a:rPr lang="en-US" sz="1200" b="1" dirty="0">
                <a:solidFill>
                  <a:srgbClr val="182A3A"/>
                </a:solidFill>
                <a:latin typeface="Aptos" pitchFamily="34" charset="0"/>
                <a:ea typeface="Aptos" pitchFamily="34" charset="-122"/>
                <a:cs typeface="Aptos" pitchFamily="34" charset="-120"/>
              </a:rPr>
              <a:t>Banco Bradesco</a:t>
            </a:r>
            <a:endParaRPr lang="en-US" sz="1200" dirty="0"/>
          </a:p>
        </p:txBody>
      </p:sp>
      <p:sp>
        <p:nvSpPr>
          <p:cNvPr id="14" name="Shape 12"/>
          <p:cNvSpPr/>
          <p:nvPr/>
        </p:nvSpPr>
        <p:spPr>
          <a:xfrm>
            <a:off x="3703320" y="3127248"/>
            <a:ext cx="5943600" cy="201168"/>
          </a:xfrm>
          <a:prstGeom prst="rect">
            <a:avLst/>
          </a:prstGeom>
          <a:solidFill>
            <a:srgbClr val="EAF0F5"/>
          </a:solidFill>
          <a:ln w="12700">
            <a:solidFill>
              <a:srgbClr val="EAF0F5">
                <a:alpha val="0"/>
              </a:srgbClr>
            </a:solidFill>
            <a:prstDash val="solid"/>
          </a:ln>
        </p:spPr>
        <p:txBody>
          <a:bodyPr/>
          <a:lstStyle/>
          <a:p>
            <a:endParaRPr lang="pt-BR"/>
          </a:p>
        </p:txBody>
      </p:sp>
      <p:sp>
        <p:nvSpPr>
          <p:cNvPr id="15" name="Shape 13"/>
          <p:cNvSpPr/>
          <p:nvPr/>
        </p:nvSpPr>
        <p:spPr>
          <a:xfrm>
            <a:off x="3703320" y="3127248"/>
            <a:ext cx="2006559" cy="201168"/>
          </a:xfrm>
          <a:prstGeom prst="rect">
            <a:avLst/>
          </a:prstGeom>
          <a:solidFill>
            <a:srgbClr val="D6AA32"/>
          </a:solidFill>
          <a:ln w="12700">
            <a:solidFill>
              <a:srgbClr val="D6AA32">
                <a:alpha val="0"/>
              </a:srgbClr>
            </a:solidFill>
            <a:prstDash val="solid"/>
          </a:ln>
        </p:spPr>
        <p:txBody>
          <a:bodyPr/>
          <a:lstStyle/>
          <a:p>
            <a:endParaRPr lang="pt-BR"/>
          </a:p>
        </p:txBody>
      </p:sp>
      <p:sp>
        <p:nvSpPr>
          <p:cNvPr id="16" name="Text 14"/>
          <p:cNvSpPr/>
          <p:nvPr/>
        </p:nvSpPr>
        <p:spPr>
          <a:xfrm>
            <a:off x="9921240" y="3090672"/>
            <a:ext cx="1097280" cy="246888"/>
          </a:xfrm>
          <a:prstGeom prst="rect">
            <a:avLst/>
          </a:prstGeom>
          <a:noFill/>
          <a:ln/>
        </p:spPr>
        <p:txBody>
          <a:bodyPr wrap="square" lIns="0" tIns="0" rIns="0" bIns="0" rtlCol="0" anchor="ctr">
            <a:normAutofit/>
          </a:bodyPr>
          <a:lstStyle/>
          <a:p>
            <a:pPr marL="0" indent="0" algn="r">
              <a:buNone/>
            </a:pPr>
            <a:r>
              <a:rPr lang="en-US" sz="1200" b="1" dirty="0">
                <a:solidFill>
                  <a:srgbClr val="153B63"/>
                </a:solidFill>
                <a:latin typeface="Aptos" pitchFamily="34" charset="0"/>
                <a:ea typeface="Aptos" pitchFamily="34" charset="-122"/>
                <a:cs typeface="Aptos" pitchFamily="34" charset="-120"/>
              </a:rPr>
              <a:t>16,88%</a:t>
            </a:r>
            <a:endParaRPr lang="en-US" sz="1200" dirty="0"/>
          </a:p>
        </p:txBody>
      </p:sp>
      <p:sp>
        <p:nvSpPr>
          <p:cNvPr id="17" name="Text 15"/>
          <p:cNvSpPr/>
          <p:nvPr/>
        </p:nvSpPr>
        <p:spPr>
          <a:xfrm>
            <a:off x="822960" y="3749040"/>
            <a:ext cx="2926080" cy="228600"/>
          </a:xfrm>
          <a:prstGeom prst="rect">
            <a:avLst/>
          </a:prstGeom>
          <a:noFill/>
          <a:ln/>
        </p:spPr>
        <p:txBody>
          <a:bodyPr wrap="square" lIns="0" tIns="0" rIns="0" bIns="0" rtlCol="0" anchor="ctr">
            <a:normAutofit/>
          </a:bodyPr>
          <a:lstStyle/>
          <a:p>
            <a:pPr marL="0" indent="0">
              <a:buNone/>
            </a:pPr>
            <a:r>
              <a:rPr lang="en-US" sz="1200" b="1" dirty="0">
                <a:solidFill>
                  <a:srgbClr val="182A3A"/>
                </a:solidFill>
                <a:latin typeface="Aptos" pitchFamily="34" charset="0"/>
                <a:ea typeface="Aptos" pitchFamily="34" charset="-122"/>
                <a:cs typeface="Aptos" pitchFamily="34" charset="-120"/>
              </a:rPr>
              <a:t>Santander Asset</a:t>
            </a:r>
            <a:endParaRPr lang="en-US" sz="1200" dirty="0"/>
          </a:p>
        </p:txBody>
      </p:sp>
      <p:sp>
        <p:nvSpPr>
          <p:cNvPr id="18" name="Shape 16"/>
          <p:cNvSpPr/>
          <p:nvPr/>
        </p:nvSpPr>
        <p:spPr>
          <a:xfrm>
            <a:off x="3703320" y="3767328"/>
            <a:ext cx="5943600" cy="201168"/>
          </a:xfrm>
          <a:prstGeom prst="rect">
            <a:avLst/>
          </a:prstGeom>
          <a:solidFill>
            <a:srgbClr val="EAF0F5"/>
          </a:solidFill>
          <a:ln w="12700">
            <a:solidFill>
              <a:srgbClr val="EAF0F5">
                <a:alpha val="0"/>
              </a:srgbClr>
            </a:solidFill>
            <a:prstDash val="solid"/>
          </a:ln>
        </p:spPr>
        <p:txBody>
          <a:bodyPr/>
          <a:lstStyle/>
          <a:p>
            <a:endParaRPr lang="pt-BR"/>
          </a:p>
        </p:txBody>
      </p:sp>
      <p:sp>
        <p:nvSpPr>
          <p:cNvPr id="19" name="Shape 17"/>
          <p:cNvSpPr/>
          <p:nvPr/>
        </p:nvSpPr>
        <p:spPr>
          <a:xfrm>
            <a:off x="3703320" y="3767328"/>
            <a:ext cx="111740" cy="201168"/>
          </a:xfrm>
          <a:prstGeom prst="rect">
            <a:avLst/>
          </a:prstGeom>
          <a:solidFill>
            <a:srgbClr val="607184"/>
          </a:solidFill>
          <a:ln w="12700">
            <a:solidFill>
              <a:srgbClr val="607184">
                <a:alpha val="0"/>
              </a:srgbClr>
            </a:solidFill>
            <a:prstDash val="solid"/>
          </a:ln>
        </p:spPr>
        <p:txBody>
          <a:bodyPr/>
          <a:lstStyle/>
          <a:p>
            <a:endParaRPr lang="pt-BR"/>
          </a:p>
        </p:txBody>
      </p:sp>
      <p:sp>
        <p:nvSpPr>
          <p:cNvPr id="20" name="Text 18"/>
          <p:cNvSpPr/>
          <p:nvPr/>
        </p:nvSpPr>
        <p:spPr>
          <a:xfrm>
            <a:off x="9921240" y="3730752"/>
            <a:ext cx="1097280" cy="246888"/>
          </a:xfrm>
          <a:prstGeom prst="rect">
            <a:avLst/>
          </a:prstGeom>
          <a:noFill/>
          <a:ln/>
        </p:spPr>
        <p:txBody>
          <a:bodyPr wrap="square" lIns="0" tIns="0" rIns="0" bIns="0" rtlCol="0" anchor="ctr">
            <a:normAutofit/>
          </a:bodyPr>
          <a:lstStyle/>
          <a:p>
            <a:pPr marL="0" indent="0" algn="r">
              <a:buNone/>
            </a:pPr>
            <a:r>
              <a:rPr lang="en-US" sz="1200" b="1" dirty="0">
                <a:solidFill>
                  <a:srgbClr val="153B63"/>
                </a:solidFill>
                <a:latin typeface="Aptos" pitchFamily="34" charset="0"/>
                <a:ea typeface="Aptos" pitchFamily="34" charset="-122"/>
                <a:cs typeface="Aptos" pitchFamily="34" charset="-120"/>
              </a:rPr>
              <a:t>0,94%</a:t>
            </a:r>
            <a:endParaRPr lang="en-US" sz="1200" dirty="0"/>
          </a:p>
        </p:txBody>
      </p:sp>
      <p:sp>
        <p:nvSpPr>
          <p:cNvPr id="21" name="Text 19"/>
          <p:cNvSpPr/>
          <p:nvPr/>
        </p:nvSpPr>
        <p:spPr>
          <a:xfrm>
            <a:off x="822960" y="4389120"/>
            <a:ext cx="2926080" cy="228600"/>
          </a:xfrm>
          <a:prstGeom prst="rect">
            <a:avLst/>
          </a:prstGeom>
          <a:noFill/>
          <a:ln/>
        </p:spPr>
        <p:txBody>
          <a:bodyPr wrap="square" lIns="0" tIns="0" rIns="0" bIns="0" rtlCol="0" anchor="ctr">
            <a:normAutofit/>
          </a:bodyPr>
          <a:lstStyle/>
          <a:p>
            <a:pPr marL="0" indent="0">
              <a:buNone/>
            </a:pPr>
            <a:r>
              <a:rPr lang="en-US" sz="1200" b="1" dirty="0">
                <a:solidFill>
                  <a:srgbClr val="182A3A"/>
                </a:solidFill>
                <a:latin typeface="Aptos" pitchFamily="34" charset="0"/>
                <a:ea typeface="Aptos" pitchFamily="34" charset="-122"/>
                <a:cs typeface="Aptos" pitchFamily="34" charset="-120"/>
              </a:rPr>
              <a:t>Itaú Asset</a:t>
            </a:r>
            <a:endParaRPr lang="en-US" sz="1200" dirty="0"/>
          </a:p>
        </p:txBody>
      </p:sp>
      <p:sp>
        <p:nvSpPr>
          <p:cNvPr id="22" name="Shape 20"/>
          <p:cNvSpPr/>
          <p:nvPr/>
        </p:nvSpPr>
        <p:spPr>
          <a:xfrm>
            <a:off x="3703320" y="4407408"/>
            <a:ext cx="5943600" cy="201168"/>
          </a:xfrm>
          <a:prstGeom prst="rect">
            <a:avLst/>
          </a:prstGeom>
          <a:solidFill>
            <a:srgbClr val="EAF0F5"/>
          </a:solidFill>
          <a:ln w="12700">
            <a:solidFill>
              <a:srgbClr val="EAF0F5">
                <a:alpha val="0"/>
              </a:srgbClr>
            </a:solidFill>
            <a:prstDash val="solid"/>
          </a:ln>
        </p:spPr>
        <p:txBody>
          <a:bodyPr/>
          <a:lstStyle/>
          <a:p>
            <a:endParaRPr lang="pt-BR"/>
          </a:p>
        </p:txBody>
      </p:sp>
      <p:sp>
        <p:nvSpPr>
          <p:cNvPr id="23" name="Shape 21"/>
          <p:cNvSpPr/>
          <p:nvPr/>
        </p:nvSpPr>
        <p:spPr>
          <a:xfrm>
            <a:off x="3703320" y="4407408"/>
            <a:ext cx="65380" cy="201168"/>
          </a:xfrm>
          <a:prstGeom prst="rect">
            <a:avLst/>
          </a:prstGeom>
          <a:solidFill>
            <a:srgbClr val="607184"/>
          </a:solidFill>
          <a:ln w="12700">
            <a:solidFill>
              <a:srgbClr val="607184">
                <a:alpha val="0"/>
              </a:srgbClr>
            </a:solidFill>
            <a:prstDash val="solid"/>
          </a:ln>
        </p:spPr>
        <p:txBody>
          <a:bodyPr/>
          <a:lstStyle/>
          <a:p>
            <a:endParaRPr lang="pt-BR"/>
          </a:p>
        </p:txBody>
      </p:sp>
      <p:sp>
        <p:nvSpPr>
          <p:cNvPr id="24" name="Text 22"/>
          <p:cNvSpPr/>
          <p:nvPr/>
        </p:nvSpPr>
        <p:spPr>
          <a:xfrm>
            <a:off x="9921240" y="4370832"/>
            <a:ext cx="1097280" cy="246888"/>
          </a:xfrm>
          <a:prstGeom prst="rect">
            <a:avLst/>
          </a:prstGeom>
          <a:noFill/>
          <a:ln/>
        </p:spPr>
        <p:txBody>
          <a:bodyPr wrap="square" lIns="0" tIns="0" rIns="0" bIns="0" rtlCol="0" anchor="ctr">
            <a:normAutofit/>
          </a:bodyPr>
          <a:lstStyle/>
          <a:p>
            <a:pPr marL="0" indent="0" algn="r">
              <a:buNone/>
            </a:pPr>
            <a:r>
              <a:rPr lang="en-US" sz="1200" b="1" dirty="0">
                <a:solidFill>
                  <a:srgbClr val="153B63"/>
                </a:solidFill>
                <a:latin typeface="Aptos" pitchFamily="34" charset="0"/>
                <a:ea typeface="Aptos" pitchFamily="34" charset="-122"/>
                <a:cs typeface="Aptos" pitchFamily="34" charset="-120"/>
              </a:rPr>
              <a:t>0,55%</a:t>
            </a:r>
            <a:endParaRPr lang="en-US" sz="1200" dirty="0"/>
          </a:p>
        </p:txBody>
      </p:sp>
      <p:sp>
        <p:nvSpPr>
          <p:cNvPr id="25" name="Text 23"/>
          <p:cNvSpPr/>
          <p:nvPr/>
        </p:nvSpPr>
        <p:spPr>
          <a:xfrm>
            <a:off x="822960" y="5303520"/>
            <a:ext cx="10515600" cy="320040"/>
          </a:xfrm>
          <a:prstGeom prst="rect">
            <a:avLst/>
          </a:prstGeom>
          <a:noFill/>
          <a:ln/>
        </p:spPr>
        <p:txBody>
          <a:bodyPr wrap="square" lIns="0" tIns="0" rIns="0" bIns="0" rtlCol="0" anchor="ctr">
            <a:normAutofit/>
          </a:bodyPr>
          <a:lstStyle/>
          <a:p>
            <a:pPr marL="0" indent="0">
              <a:buNone/>
            </a:pPr>
            <a:r>
              <a:rPr lang="en-US" sz="950" i="1" dirty="0">
                <a:solidFill>
                  <a:srgbClr val="607184"/>
                </a:solidFill>
                <a:latin typeface="Aptos" pitchFamily="34" charset="0"/>
                <a:ea typeface="Aptos" pitchFamily="34" charset="-122"/>
                <a:cs typeface="Aptos" pitchFamily="34" charset="-120"/>
              </a:rPr>
              <a:t>Percentuais sobre a carteira em 31/12/2025. Distribuição reportada </a:t>
            </a:r>
            <a:r>
              <a:rPr lang="en-US" sz="950" i="1" dirty="0" err="1">
                <a:solidFill>
                  <a:srgbClr val="607184"/>
                </a:solidFill>
                <a:latin typeface="Aptos" pitchFamily="34" charset="0"/>
                <a:ea typeface="Aptos" pitchFamily="34" charset="-122"/>
                <a:cs typeface="Aptos" pitchFamily="34" charset="-120"/>
              </a:rPr>
              <a:t>por</a:t>
            </a:r>
            <a:r>
              <a:rPr lang="en-US" sz="950" i="1" dirty="0">
                <a:solidFill>
                  <a:srgbClr val="607184"/>
                </a:solidFill>
                <a:latin typeface="Aptos" pitchFamily="34" charset="0"/>
                <a:ea typeface="Aptos" pitchFamily="34" charset="-122"/>
                <a:cs typeface="Aptos" pitchFamily="34" charset="-120"/>
              </a:rPr>
              <a:t> gestor.</a:t>
            </a:r>
            <a:endParaRPr lang="en-US" sz="950" dirty="0"/>
          </a:p>
        </p:txBody>
      </p:sp>
      <p:sp>
        <p:nvSpPr>
          <p:cNvPr id="26" name="Slide Number Placeholder 0"/>
          <p:cNvSpPr>
            <a:spLocks noGrp="1"/>
          </p:cNvSpPr>
          <p:nvPr>
            <p:ph type="sldNum" sz="quarter" idx="4294967295"/>
          </p:nvPr>
        </p:nvSpPr>
        <p:spPr>
          <a:xfrm>
            <a:off x="8732520" y="624535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68788A"/>
                </a:solidFill>
                <a:latin typeface="Aptos"/>
                <a:ea typeface="Aptos"/>
                <a:cs typeface="Aptos"/>
              </a:defRPr>
            </a:lvl1pPr>
          </a:lstStyle>
          <a:p>
            <a:pPr algn="l"/>
            <a:fld id="{F7021451-1387-4CA6-816F-3879F97B5CBC}" type="slidenum">
              <a:rPr lang="en-US" b="0"/>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66928" y="310896"/>
            <a:ext cx="9144000" cy="201168"/>
          </a:xfrm>
          <a:prstGeom prst="rect">
            <a:avLst/>
          </a:prstGeom>
          <a:noFill/>
          <a:ln/>
        </p:spPr>
        <p:txBody>
          <a:bodyPr wrap="square" lIns="0" tIns="0" rIns="0" bIns="0" rtlCol="0" anchor="ctr">
            <a:normAutofit/>
          </a:bodyPr>
          <a:lstStyle/>
          <a:p>
            <a:pPr marL="0" indent="0">
              <a:buNone/>
            </a:pPr>
            <a:r>
              <a:rPr lang="en-US" sz="900" b="1" kern="0" spc="160" dirty="0">
                <a:solidFill>
                  <a:srgbClr val="117A83"/>
                </a:solidFill>
                <a:latin typeface="Aptos" pitchFamily="34" charset="0"/>
                <a:ea typeface="Aptos" pitchFamily="34" charset="-122"/>
                <a:cs typeface="Aptos" pitchFamily="34" charset="-120"/>
              </a:rPr>
              <a:t>ENCAMINHAMENTOS</a:t>
            </a:r>
            <a:endParaRPr lang="en-US" sz="900" dirty="0"/>
          </a:p>
        </p:txBody>
      </p:sp>
      <p:sp>
        <p:nvSpPr>
          <p:cNvPr id="3" name="Text 1"/>
          <p:cNvSpPr/>
          <p:nvPr/>
        </p:nvSpPr>
        <p:spPr>
          <a:xfrm>
            <a:off x="566928" y="658368"/>
            <a:ext cx="10972800" cy="502920"/>
          </a:xfrm>
          <a:prstGeom prst="rect">
            <a:avLst/>
          </a:prstGeom>
          <a:noFill/>
          <a:ln/>
        </p:spPr>
        <p:txBody>
          <a:bodyPr wrap="square" lIns="0" tIns="0" rIns="0" bIns="0" rtlCol="0" anchor="ctr">
            <a:normAutofit/>
          </a:bodyPr>
          <a:lstStyle/>
          <a:p>
            <a:pPr marL="0" indent="0">
              <a:buNone/>
            </a:pPr>
            <a:r>
              <a:rPr lang="en-US" sz="2600" b="1" dirty="0">
                <a:solidFill>
                  <a:srgbClr val="153B63"/>
                </a:solidFill>
                <a:latin typeface="Aptos" pitchFamily="34" charset="0"/>
                <a:ea typeface="Aptos" pitchFamily="34" charset="-122"/>
                <a:cs typeface="Aptos" pitchFamily="34" charset="-120"/>
              </a:rPr>
              <a:t>Gestão responsável é acompanhamento contínuo</a:t>
            </a:r>
            <a:endParaRPr lang="en-US" sz="2600" dirty="0"/>
          </a:p>
        </p:txBody>
      </p:sp>
      <p:sp>
        <p:nvSpPr>
          <p:cNvPr id="4" name="Text 2"/>
          <p:cNvSpPr/>
          <p:nvPr/>
        </p:nvSpPr>
        <p:spPr>
          <a:xfrm>
            <a:off x="585216" y="1225296"/>
            <a:ext cx="10881360" cy="384048"/>
          </a:xfrm>
          <a:prstGeom prst="rect">
            <a:avLst/>
          </a:prstGeom>
          <a:noFill/>
          <a:ln/>
        </p:spPr>
        <p:txBody>
          <a:bodyPr wrap="square" lIns="0" tIns="0" rIns="0" bIns="0" rtlCol="0" anchor="t">
            <a:normAutofit/>
          </a:bodyPr>
          <a:lstStyle/>
          <a:p>
            <a:pPr marL="0" indent="0">
              <a:buNone/>
            </a:pPr>
            <a:r>
              <a:rPr lang="en-US" sz="1150" dirty="0">
                <a:solidFill>
                  <a:srgbClr val="607184"/>
                </a:solidFill>
                <a:latin typeface="Aptos" pitchFamily="34" charset="0"/>
                <a:ea typeface="Aptos" pitchFamily="34" charset="-122"/>
                <a:cs typeface="Aptos" pitchFamily="34" charset="-120"/>
              </a:rPr>
              <a:t>Princípios para monitorar a carteira e a política aprovada.</a:t>
            </a:r>
            <a:endParaRPr lang="en-US" sz="1150" dirty="0"/>
          </a:p>
        </p:txBody>
      </p:sp>
      <p:sp>
        <p:nvSpPr>
          <p:cNvPr id="5" name="Shape 3"/>
          <p:cNvSpPr/>
          <p:nvPr/>
        </p:nvSpPr>
        <p:spPr>
          <a:xfrm>
            <a:off x="768096" y="1883664"/>
            <a:ext cx="438912" cy="438912"/>
          </a:xfrm>
          <a:prstGeom prst="rect">
            <a:avLst/>
          </a:prstGeom>
          <a:solidFill>
            <a:srgbClr val="153B63"/>
          </a:solidFill>
          <a:ln w="12700">
            <a:solidFill>
              <a:srgbClr val="153B63">
                <a:alpha val="0"/>
              </a:srgbClr>
            </a:solidFill>
            <a:prstDash val="solid"/>
          </a:ln>
        </p:spPr>
        <p:txBody>
          <a:bodyPr/>
          <a:lstStyle/>
          <a:p>
            <a:endParaRPr lang="pt-BR"/>
          </a:p>
        </p:txBody>
      </p:sp>
      <p:sp>
        <p:nvSpPr>
          <p:cNvPr id="6" name="Text 4"/>
          <p:cNvSpPr/>
          <p:nvPr/>
        </p:nvSpPr>
        <p:spPr>
          <a:xfrm>
            <a:off x="768096" y="1984248"/>
            <a:ext cx="438912" cy="201168"/>
          </a:xfrm>
          <a:prstGeom prst="rect">
            <a:avLst/>
          </a:prstGeom>
          <a:noFill/>
          <a:ln/>
        </p:spPr>
        <p:txBody>
          <a:bodyPr wrap="square" lIns="0" tIns="0" rIns="0" bIns="0" rtlCol="0" anchor="ctr">
            <a:normAutofit/>
          </a:bodyPr>
          <a:lstStyle/>
          <a:p>
            <a:pPr marL="0" indent="0" algn="ctr">
              <a:buNone/>
            </a:pPr>
            <a:r>
              <a:rPr lang="en-US" sz="1300" b="1" dirty="0">
                <a:solidFill>
                  <a:srgbClr val="FFFFFF"/>
                </a:solidFill>
                <a:latin typeface="Aptos" pitchFamily="34" charset="0"/>
                <a:ea typeface="Aptos" pitchFamily="34" charset="-122"/>
                <a:cs typeface="Aptos" pitchFamily="34" charset="-120"/>
              </a:rPr>
              <a:t>1</a:t>
            </a:r>
            <a:endParaRPr lang="en-US" sz="1300" dirty="0"/>
          </a:p>
        </p:txBody>
      </p:sp>
      <p:sp>
        <p:nvSpPr>
          <p:cNvPr id="7" name="Text 5"/>
          <p:cNvSpPr/>
          <p:nvPr/>
        </p:nvSpPr>
        <p:spPr>
          <a:xfrm>
            <a:off x="1426464" y="1874520"/>
            <a:ext cx="1828800" cy="246888"/>
          </a:xfrm>
          <a:prstGeom prst="rect">
            <a:avLst/>
          </a:prstGeom>
          <a:noFill/>
          <a:ln/>
        </p:spPr>
        <p:txBody>
          <a:bodyPr wrap="square" lIns="0" tIns="0" rIns="0" bIns="0" rtlCol="0" anchor="ctr">
            <a:normAutofit/>
          </a:bodyPr>
          <a:lstStyle/>
          <a:p>
            <a:pPr marL="0" indent="0">
              <a:buNone/>
            </a:pPr>
            <a:r>
              <a:rPr lang="en-US" sz="1400" b="1" dirty="0">
                <a:solidFill>
                  <a:srgbClr val="153B63"/>
                </a:solidFill>
                <a:latin typeface="Aptos" pitchFamily="34" charset="0"/>
                <a:ea typeface="Aptos" pitchFamily="34" charset="-122"/>
                <a:cs typeface="Aptos" pitchFamily="34" charset="-120"/>
              </a:rPr>
              <a:t>Acompanhar</a:t>
            </a:r>
            <a:endParaRPr lang="en-US" sz="1400" dirty="0"/>
          </a:p>
        </p:txBody>
      </p:sp>
      <p:sp>
        <p:nvSpPr>
          <p:cNvPr id="8" name="Text 6"/>
          <p:cNvSpPr/>
          <p:nvPr/>
        </p:nvSpPr>
        <p:spPr>
          <a:xfrm>
            <a:off x="3200400" y="1874520"/>
            <a:ext cx="7772400" cy="384048"/>
          </a:xfrm>
          <a:prstGeom prst="rect">
            <a:avLst/>
          </a:prstGeom>
          <a:noFill/>
          <a:ln/>
        </p:spPr>
        <p:txBody>
          <a:bodyPr wrap="square" lIns="0" tIns="0" rIns="0" bIns="0" rtlCol="0" anchor="ctr">
            <a:normAutofit/>
          </a:bodyPr>
          <a:lstStyle/>
          <a:p>
            <a:pPr marL="0" indent="0">
              <a:buNone/>
            </a:pPr>
            <a:r>
              <a:rPr lang="en-US" sz="1200" dirty="0">
                <a:solidFill>
                  <a:srgbClr val="607184"/>
                </a:solidFill>
                <a:latin typeface="Aptos" pitchFamily="34" charset="0"/>
                <a:ea typeface="Aptos" pitchFamily="34" charset="-122"/>
                <a:cs typeface="Aptos" pitchFamily="34" charset="-120"/>
              </a:rPr>
              <a:t>Enquadramento da carteira, limites e concentração por instituição.</a:t>
            </a:r>
            <a:endParaRPr lang="en-US" sz="1200" dirty="0"/>
          </a:p>
        </p:txBody>
      </p:sp>
      <p:sp>
        <p:nvSpPr>
          <p:cNvPr id="9" name="Shape 7"/>
          <p:cNvSpPr/>
          <p:nvPr/>
        </p:nvSpPr>
        <p:spPr>
          <a:xfrm>
            <a:off x="768096" y="2706624"/>
            <a:ext cx="438912" cy="438912"/>
          </a:xfrm>
          <a:prstGeom prst="rect">
            <a:avLst/>
          </a:prstGeom>
          <a:solidFill>
            <a:srgbClr val="153B63"/>
          </a:solidFill>
          <a:ln w="12700">
            <a:solidFill>
              <a:srgbClr val="153B63">
                <a:alpha val="0"/>
              </a:srgbClr>
            </a:solidFill>
            <a:prstDash val="solid"/>
          </a:ln>
        </p:spPr>
        <p:txBody>
          <a:bodyPr/>
          <a:lstStyle/>
          <a:p>
            <a:endParaRPr lang="pt-BR"/>
          </a:p>
        </p:txBody>
      </p:sp>
      <p:sp>
        <p:nvSpPr>
          <p:cNvPr id="10" name="Text 8"/>
          <p:cNvSpPr/>
          <p:nvPr/>
        </p:nvSpPr>
        <p:spPr>
          <a:xfrm>
            <a:off x="768096" y="2807208"/>
            <a:ext cx="438912" cy="201168"/>
          </a:xfrm>
          <a:prstGeom prst="rect">
            <a:avLst/>
          </a:prstGeom>
          <a:noFill/>
          <a:ln/>
        </p:spPr>
        <p:txBody>
          <a:bodyPr wrap="square" lIns="0" tIns="0" rIns="0" bIns="0" rtlCol="0" anchor="ctr">
            <a:normAutofit/>
          </a:bodyPr>
          <a:lstStyle/>
          <a:p>
            <a:pPr marL="0" indent="0" algn="ctr">
              <a:buNone/>
            </a:pPr>
            <a:r>
              <a:rPr lang="en-US" sz="1300" b="1" dirty="0">
                <a:solidFill>
                  <a:srgbClr val="FFFFFF"/>
                </a:solidFill>
                <a:latin typeface="Aptos" pitchFamily="34" charset="0"/>
                <a:ea typeface="Aptos" pitchFamily="34" charset="-122"/>
                <a:cs typeface="Aptos" pitchFamily="34" charset="-120"/>
              </a:rPr>
              <a:t>2</a:t>
            </a:r>
            <a:endParaRPr lang="en-US" sz="1300" dirty="0"/>
          </a:p>
        </p:txBody>
      </p:sp>
      <p:sp>
        <p:nvSpPr>
          <p:cNvPr id="11" name="Text 9"/>
          <p:cNvSpPr/>
          <p:nvPr/>
        </p:nvSpPr>
        <p:spPr>
          <a:xfrm>
            <a:off x="1426464" y="2697480"/>
            <a:ext cx="1828800" cy="246888"/>
          </a:xfrm>
          <a:prstGeom prst="rect">
            <a:avLst/>
          </a:prstGeom>
          <a:noFill/>
          <a:ln/>
        </p:spPr>
        <p:txBody>
          <a:bodyPr wrap="square" lIns="0" tIns="0" rIns="0" bIns="0" rtlCol="0" anchor="ctr">
            <a:normAutofit/>
          </a:bodyPr>
          <a:lstStyle/>
          <a:p>
            <a:pPr marL="0" indent="0">
              <a:buNone/>
            </a:pPr>
            <a:r>
              <a:rPr lang="en-US" sz="1400" b="1" dirty="0">
                <a:solidFill>
                  <a:srgbClr val="153B63"/>
                </a:solidFill>
                <a:latin typeface="Aptos" pitchFamily="34" charset="0"/>
                <a:ea typeface="Aptos" pitchFamily="34" charset="-122"/>
                <a:cs typeface="Aptos" pitchFamily="34" charset="-120"/>
              </a:rPr>
              <a:t>Avaliar</a:t>
            </a:r>
            <a:endParaRPr lang="en-US" sz="1400" dirty="0"/>
          </a:p>
        </p:txBody>
      </p:sp>
      <p:sp>
        <p:nvSpPr>
          <p:cNvPr id="12" name="Text 10"/>
          <p:cNvSpPr/>
          <p:nvPr/>
        </p:nvSpPr>
        <p:spPr>
          <a:xfrm>
            <a:off x="3200400" y="2697480"/>
            <a:ext cx="7772400" cy="384048"/>
          </a:xfrm>
          <a:prstGeom prst="rect">
            <a:avLst/>
          </a:prstGeom>
          <a:noFill/>
          <a:ln/>
        </p:spPr>
        <p:txBody>
          <a:bodyPr wrap="square" lIns="0" tIns="0" rIns="0" bIns="0" rtlCol="0" anchor="ctr">
            <a:normAutofit/>
          </a:bodyPr>
          <a:lstStyle/>
          <a:p>
            <a:pPr marL="0" indent="0">
              <a:buNone/>
            </a:pPr>
            <a:r>
              <a:rPr lang="en-US" sz="1200" dirty="0">
                <a:solidFill>
                  <a:srgbClr val="607184"/>
                </a:solidFill>
                <a:latin typeface="Aptos" pitchFamily="34" charset="0"/>
                <a:ea typeface="Aptos" pitchFamily="34" charset="-122"/>
                <a:cs typeface="Aptos" pitchFamily="34" charset="-120"/>
              </a:rPr>
              <a:t>Liquidez e compatibilidade dos ativos com o fluxo de obrigações previdenciárias.</a:t>
            </a:r>
            <a:endParaRPr lang="en-US" sz="1200" dirty="0"/>
          </a:p>
        </p:txBody>
      </p:sp>
      <p:sp>
        <p:nvSpPr>
          <p:cNvPr id="13" name="Shape 11"/>
          <p:cNvSpPr/>
          <p:nvPr/>
        </p:nvSpPr>
        <p:spPr>
          <a:xfrm>
            <a:off x="768096" y="3529584"/>
            <a:ext cx="438912" cy="438912"/>
          </a:xfrm>
          <a:prstGeom prst="rect">
            <a:avLst/>
          </a:prstGeom>
          <a:solidFill>
            <a:srgbClr val="153B63"/>
          </a:solidFill>
          <a:ln w="12700">
            <a:solidFill>
              <a:srgbClr val="153B63">
                <a:alpha val="0"/>
              </a:srgbClr>
            </a:solidFill>
            <a:prstDash val="solid"/>
          </a:ln>
        </p:spPr>
        <p:txBody>
          <a:bodyPr/>
          <a:lstStyle/>
          <a:p>
            <a:endParaRPr lang="pt-BR"/>
          </a:p>
        </p:txBody>
      </p:sp>
      <p:sp>
        <p:nvSpPr>
          <p:cNvPr id="14" name="Text 12"/>
          <p:cNvSpPr/>
          <p:nvPr/>
        </p:nvSpPr>
        <p:spPr>
          <a:xfrm>
            <a:off x="768096" y="3630168"/>
            <a:ext cx="438912" cy="201168"/>
          </a:xfrm>
          <a:prstGeom prst="rect">
            <a:avLst/>
          </a:prstGeom>
          <a:noFill/>
          <a:ln/>
        </p:spPr>
        <p:txBody>
          <a:bodyPr wrap="square" lIns="0" tIns="0" rIns="0" bIns="0" rtlCol="0" anchor="ctr">
            <a:normAutofit/>
          </a:bodyPr>
          <a:lstStyle/>
          <a:p>
            <a:pPr marL="0" indent="0" algn="ctr">
              <a:buNone/>
            </a:pPr>
            <a:r>
              <a:rPr lang="en-US" sz="1300" b="1" dirty="0">
                <a:solidFill>
                  <a:srgbClr val="FFFFFF"/>
                </a:solidFill>
                <a:latin typeface="Aptos" pitchFamily="34" charset="0"/>
                <a:ea typeface="Aptos" pitchFamily="34" charset="-122"/>
                <a:cs typeface="Aptos" pitchFamily="34" charset="-120"/>
              </a:rPr>
              <a:t>3</a:t>
            </a:r>
            <a:endParaRPr lang="en-US" sz="1300" dirty="0"/>
          </a:p>
        </p:txBody>
      </p:sp>
      <p:sp>
        <p:nvSpPr>
          <p:cNvPr id="15" name="Text 13"/>
          <p:cNvSpPr/>
          <p:nvPr/>
        </p:nvSpPr>
        <p:spPr>
          <a:xfrm>
            <a:off x="1426464" y="3520440"/>
            <a:ext cx="1828800" cy="246888"/>
          </a:xfrm>
          <a:prstGeom prst="rect">
            <a:avLst/>
          </a:prstGeom>
          <a:noFill/>
          <a:ln/>
        </p:spPr>
        <p:txBody>
          <a:bodyPr wrap="square" lIns="0" tIns="0" rIns="0" bIns="0" rtlCol="0" anchor="ctr">
            <a:normAutofit/>
          </a:bodyPr>
          <a:lstStyle/>
          <a:p>
            <a:pPr marL="0" indent="0">
              <a:buNone/>
            </a:pPr>
            <a:r>
              <a:rPr lang="en-US" sz="1400" b="1" dirty="0">
                <a:solidFill>
                  <a:srgbClr val="153B63"/>
                </a:solidFill>
                <a:latin typeface="Aptos" pitchFamily="34" charset="0"/>
                <a:ea typeface="Aptos" pitchFamily="34" charset="-122"/>
                <a:cs typeface="Aptos" pitchFamily="34" charset="-120"/>
              </a:rPr>
              <a:t>Revisar</a:t>
            </a:r>
            <a:endParaRPr lang="en-US" sz="1400" dirty="0"/>
          </a:p>
        </p:txBody>
      </p:sp>
      <p:sp>
        <p:nvSpPr>
          <p:cNvPr id="16" name="Text 14"/>
          <p:cNvSpPr/>
          <p:nvPr/>
        </p:nvSpPr>
        <p:spPr>
          <a:xfrm>
            <a:off x="3200400" y="3520440"/>
            <a:ext cx="7772400" cy="384048"/>
          </a:xfrm>
          <a:prstGeom prst="rect">
            <a:avLst/>
          </a:prstGeom>
          <a:noFill/>
          <a:ln/>
        </p:spPr>
        <p:txBody>
          <a:bodyPr wrap="square" lIns="0" tIns="0" rIns="0" bIns="0" rtlCol="0" anchor="ctr">
            <a:normAutofit/>
          </a:bodyPr>
          <a:lstStyle/>
          <a:p>
            <a:pPr marL="0" indent="0">
              <a:buNone/>
            </a:pPr>
            <a:r>
              <a:rPr lang="en-US" sz="1200" dirty="0">
                <a:solidFill>
                  <a:srgbClr val="607184"/>
                </a:solidFill>
                <a:latin typeface="Aptos" pitchFamily="34" charset="0"/>
                <a:ea typeface="Aptos" pitchFamily="34" charset="-122"/>
                <a:cs typeface="Aptos" pitchFamily="34" charset="-120"/>
              </a:rPr>
              <a:t>Cenário econômico, riscos e aderência às diretrizes aprovadas.</a:t>
            </a:r>
            <a:endParaRPr lang="en-US" sz="1200" dirty="0"/>
          </a:p>
        </p:txBody>
      </p:sp>
      <p:sp>
        <p:nvSpPr>
          <p:cNvPr id="17" name="Shape 15"/>
          <p:cNvSpPr/>
          <p:nvPr/>
        </p:nvSpPr>
        <p:spPr>
          <a:xfrm>
            <a:off x="768096" y="4352544"/>
            <a:ext cx="438912" cy="438912"/>
          </a:xfrm>
          <a:prstGeom prst="rect">
            <a:avLst/>
          </a:prstGeom>
          <a:solidFill>
            <a:srgbClr val="D6AA32"/>
          </a:solidFill>
          <a:ln w="12700">
            <a:solidFill>
              <a:srgbClr val="D6AA32">
                <a:alpha val="0"/>
              </a:srgbClr>
            </a:solidFill>
            <a:prstDash val="solid"/>
          </a:ln>
        </p:spPr>
        <p:txBody>
          <a:bodyPr/>
          <a:lstStyle/>
          <a:p>
            <a:endParaRPr lang="pt-BR"/>
          </a:p>
        </p:txBody>
      </p:sp>
      <p:sp>
        <p:nvSpPr>
          <p:cNvPr id="18" name="Text 16"/>
          <p:cNvSpPr/>
          <p:nvPr/>
        </p:nvSpPr>
        <p:spPr>
          <a:xfrm>
            <a:off x="768096" y="4453128"/>
            <a:ext cx="438912" cy="201168"/>
          </a:xfrm>
          <a:prstGeom prst="rect">
            <a:avLst/>
          </a:prstGeom>
          <a:noFill/>
          <a:ln/>
        </p:spPr>
        <p:txBody>
          <a:bodyPr wrap="square" lIns="0" tIns="0" rIns="0" bIns="0" rtlCol="0" anchor="ctr">
            <a:normAutofit/>
          </a:bodyPr>
          <a:lstStyle/>
          <a:p>
            <a:pPr marL="0" indent="0" algn="ctr">
              <a:buNone/>
            </a:pPr>
            <a:r>
              <a:rPr lang="en-US" sz="1300" b="1" dirty="0">
                <a:solidFill>
                  <a:srgbClr val="FFFFFF"/>
                </a:solidFill>
                <a:latin typeface="Aptos" pitchFamily="34" charset="0"/>
                <a:ea typeface="Aptos" pitchFamily="34" charset="-122"/>
                <a:cs typeface="Aptos" pitchFamily="34" charset="-120"/>
              </a:rPr>
              <a:t>4</a:t>
            </a:r>
            <a:endParaRPr lang="en-US" sz="1300" dirty="0"/>
          </a:p>
        </p:txBody>
      </p:sp>
      <p:sp>
        <p:nvSpPr>
          <p:cNvPr id="19" name="Text 17"/>
          <p:cNvSpPr/>
          <p:nvPr/>
        </p:nvSpPr>
        <p:spPr>
          <a:xfrm>
            <a:off x="1426464" y="4343400"/>
            <a:ext cx="1828800" cy="246888"/>
          </a:xfrm>
          <a:prstGeom prst="rect">
            <a:avLst/>
          </a:prstGeom>
          <a:noFill/>
          <a:ln/>
        </p:spPr>
        <p:txBody>
          <a:bodyPr wrap="square" lIns="0" tIns="0" rIns="0" bIns="0" rtlCol="0" anchor="ctr">
            <a:normAutofit/>
          </a:bodyPr>
          <a:lstStyle/>
          <a:p>
            <a:pPr marL="0" indent="0">
              <a:buNone/>
            </a:pPr>
            <a:r>
              <a:rPr lang="en-US" sz="1400" b="1" dirty="0">
                <a:solidFill>
                  <a:srgbClr val="153B63"/>
                </a:solidFill>
                <a:latin typeface="Aptos" pitchFamily="34" charset="0"/>
                <a:ea typeface="Aptos" pitchFamily="34" charset="-122"/>
                <a:cs typeface="Aptos" pitchFamily="34" charset="-120"/>
              </a:rPr>
              <a:t>Prestar contas</a:t>
            </a:r>
            <a:endParaRPr lang="en-US" sz="1400" dirty="0"/>
          </a:p>
        </p:txBody>
      </p:sp>
      <p:sp>
        <p:nvSpPr>
          <p:cNvPr id="20" name="Text 18"/>
          <p:cNvSpPr/>
          <p:nvPr/>
        </p:nvSpPr>
        <p:spPr>
          <a:xfrm>
            <a:off x="3200400" y="4343400"/>
            <a:ext cx="7772400" cy="384048"/>
          </a:xfrm>
          <a:prstGeom prst="rect">
            <a:avLst/>
          </a:prstGeom>
          <a:noFill/>
          <a:ln/>
        </p:spPr>
        <p:txBody>
          <a:bodyPr wrap="square" lIns="0" tIns="0" rIns="0" bIns="0" rtlCol="0" anchor="ctr">
            <a:normAutofit/>
          </a:bodyPr>
          <a:lstStyle/>
          <a:p>
            <a:pPr marL="0" indent="0">
              <a:buNone/>
            </a:pPr>
            <a:r>
              <a:rPr lang="en-US" sz="1200" dirty="0">
                <a:solidFill>
                  <a:srgbClr val="607184"/>
                </a:solidFill>
                <a:latin typeface="Aptos" pitchFamily="34" charset="0"/>
                <a:ea typeface="Aptos" pitchFamily="34" charset="-122"/>
                <a:cs typeface="Aptos" pitchFamily="34" charset="-120"/>
              </a:rPr>
              <a:t>Divulgar informações claras e manter o diálogo com os segurados.</a:t>
            </a:r>
            <a:endParaRPr lang="en-US" sz="1200" dirty="0"/>
          </a:p>
        </p:txBody>
      </p:sp>
      <p:sp>
        <p:nvSpPr>
          <p:cNvPr id="25" name="Slide Number Placeholder 0"/>
          <p:cNvSpPr>
            <a:spLocks noGrp="1"/>
          </p:cNvSpPr>
          <p:nvPr>
            <p:ph type="sldNum" sz="quarter" idx="4294967295"/>
          </p:nvPr>
        </p:nvSpPr>
        <p:spPr>
          <a:xfrm>
            <a:off x="8732520" y="624535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68788A"/>
                </a:solidFill>
                <a:latin typeface="Aptos"/>
                <a:ea typeface="Aptos"/>
                <a:cs typeface="Aptos"/>
              </a:defRPr>
            </a:lvl1pPr>
          </a:lstStyle>
          <a:p>
            <a:pPr algn="l"/>
            <a:fld id="{F7021451-1387-4CA6-816F-3879F97B5CBC}" type="slidenum">
              <a:rPr lang="en-US" b="0"/>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17">
    <p:bg>
      <p:bgPr>
        <a:solidFill>
          <a:srgbClr val="153B63"/>
        </a:solidFill>
        <a:effectLst/>
      </p:bgPr>
    </p:bg>
    <p:spTree>
      <p:nvGrpSpPr>
        <p:cNvPr id="1" name=""/>
        <p:cNvGrpSpPr/>
        <p:nvPr/>
      </p:nvGrpSpPr>
      <p:grpSpPr>
        <a:xfrm>
          <a:off x="0" y="0"/>
          <a:ext cx="0" cy="0"/>
          <a:chOff x="0" y="0"/>
          <a:chExt cx="0" cy="0"/>
        </a:xfrm>
      </p:grpSpPr>
      <p:sp>
        <p:nvSpPr>
          <p:cNvPr id="2" name="Shape 0"/>
          <p:cNvSpPr/>
          <p:nvPr/>
        </p:nvSpPr>
        <p:spPr>
          <a:xfrm>
            <a:off x="0" y="0"/>
            <a:ext cx="155448" cy="6858000"/>
          </a:xfrm>
          <a:prstGeom prst="rect">
            <a:avLst/>
          </a:prstGeom>
          <a:solidFill>
            <a:srgbClr val="D6AA32"/>
          </a:solidFill>
          <a:ln w="12700">
            <a:solidFill>
              <a:srgbClr val="D6AA32">
                <a:alpha val="0"/>
              </a:srgbClr>
            </a:solidFill>
            <a:prstDash val="solid"/>
          </a:ln>
        </p:spPr>
        <p:txBody>
          <a:bodyPr/>
          <a:lstStyle/>
          <a:p>
            <a:endParaRPr lang="pt-BR"/>
          </a:p>
        </p:txBody>
      </p:sp>
      <p:sp>
        <p:nvSpPr>
          <p:cNvPr id="3" name="Shape 1"/>
          <p:cNvSpPr/>
          <p:nvPr/>
        </p:nvSpPr>
        <p:spPr>
          <a:xfrm>
            <a:off x="8229600" y="0"/>
            <a:ext cx="3962095" cy="6858000"/>
          </a:xfrm>
          <a:prstGeom prst="rect">
            <a:avLst/>
          </a:prstGeom>
          <a:solidFill>
            <a:srgbClr val="1B4A73"/>
          </a:solidFill>
          <a:ln w="12700">
            <a:solidFill>
              <a:srgbClr val="1B4A73">
                <a:alpha val="0"/>
              </a:srgbClr>
            </a:solidFill>
            <a:prstDash val="solid"/>
          </a:ln>
        </p:spPr>
        <p:txBody>
          <a:bodyPr/>
          <a:lstStyle/>
          <a:p>
            <a:endParaRPr lang="pt-BR"/>
          </a:p>
        </p:txBody>
      </p:sp>
      <p:sp>
        <p:nvSpPr>
          <p:cNvPr id="4" name="Text 2"/>
          <p:cNvSpPr/>
          <p:nvPr/>
        </p:nvSpPr>
        <p:spPr>
          <a:xfrm>
            <a:off x="731520" y="1645920"/>
            <a:ext cx="7772400" cy="274320"/>
          </a:xfrm>
          <a:prstGeom prst="rect">
            <a:avLst/>
          </a:prstGeom>
          <a:noFill/>
          <a:ln/>
        </p:spPr>
        <p:txBody>
          <a:bodyPr wrap="square" lIns="0" tIns="0" rIns="0" bIns="0" rtlCol="0" anchor="ctr">
            <a:normAutofit/>
          </a:bodyPr>
          <a:lstStyle/>
          <a:p>
            <a:pPr marL="0" indent="0">
              <a:buNone/>
            </a:pPr>
            <a:r>
              <a:rPr lang="en-US" sz="1100" b="1" kern="0" spc="170" dirty="0">
                <a:solidFill>
                  <a:srgbClr val="B7C8D9"/>
                </a:solidFill>
                <a:latin typeface="Aptos" pitchFamily="34" charset="0"/>
                <a:ea typeface="Aptos" pitchFamily="34" charset="-122"/>
                <a:cs typeface="Aptos" pitchFamily="34" charset="-120"/>
              </a:rPr>
              <a:t>OBRIGADA PELA PARTICIPAÇÃO</a:t>
            </a:r>
            <a:endParaRPr lang="en-US" sz="1100" dirty="0"/>
          </a:p>
        </p:txBody>
      </p:sp>
      <p:sp>
        <p:nvSpPr>
          <p:cNvPr id="5" name="Text 3"/>
          <p:cNvSpPr/>
          <p:nvPr/>
        </p:nvSpPr>
        <p:spPr>
          <a:xfrm>
            <a:off x="713232" y="2167128"/>
            <a:ext cx="7406640" cy="1874520"/>
          </a:xfrm>
          <a:prstGeom prst="rect">
            <a:avLst/>
          </a:prstGeom>
          <a:noFill/>
          <a:ln/>
        </p:spPr>
        <p:txBody>
          <a:bodyPr wrap="square" lIns="0" tIns="0" rIns="0" bIns="0" rtlCol="0" anchor="t">
            <a:normAutofit/>
          </a:bodyPr>
          <a:lstStyle/>
          <a:p>
            <a:pPr marL="0" indent="0">
              <a:buNone/>
            </a:pPr>
            <a:r>
              <a:rPr lang="en-US" sz="3200" b="1" dirty="0">
                <a:solidFill>
                  <a:srgbClr val="FFFFFF"/>
                </a:solidFill>
                <a:latin typeface="Aptos" pitchFamily="34" charset="0"/>
                <a:ea typeface="Aptos" pitchFamily="34" charset="-122"/>
                <a:cs typeface="Aptos" pitchFamily="34" charset="-120"/>
              </a:rPr>
              <a:t>Transparência</a:t>
            </a:r>
            <a:endParaRPr lang="en-US" sz="3200" dirty="0"/>
          </a:p>
          <a:p>
            <a:pPr marL="0" indent="0">
              <a:buNone/>
            </a:pPr>
            <a:r>
              <a:rPr lang="en-US" sz="3200" b="1" dirty="0">
                <a:solidFill>
                  <a:srgbClr val="FFFFFF"/>
                </a:solidFill>
                <a:latin typeface="Aptos" pitchFamily="34" charset="0"/>
                <a:ea typeface="Aptos" pitchFamily="34" charset="-122"/>
                <a:cs typeface="Aptos" pitchFamily="34" charset="-120"/>
              </a:rPr>
              <a:t>se constrói com</a:t>
            </a:r>
            <a:endParaRPr lang="en-US" sz="3200" dirty="0"/>
          </a:p>
          <a:p>
            <a:pPr marL="0" indent="0">
              <a:buNone/>
            </a:pPr>
            <a:r>
              <a:rPr lang="en-US" sz="3200" b="1" dirty="0">
                <a:solidFill>
                  <a:srgbClr val="FFFFFF"/>
                </a:solidFill>
                <a:latin typeface="Aptos" pitchFamily="34" charset="0"/>
                <a:ea typeface="Aptos" pitchFamily="34" charset="-122"/>
                <a:cs typeface="Aptos" pitchFamily="34" charset="-120"/>
              </a:rPr>
              <a:t>participação.</a:t>
            </a:r>
            <a:endParaRPr lang="en-US" sz="3200" dirty="0"/>
          </a:p>
        </p:txBody>
      </p:sp>
      <p:sp>
        <p:nvSpPr>
          <p:cNvPr id="6" name="Text 4"/>
          <p:cNvSpPr/>
          <p:nvPr/>
        </p:nvSpPr>
        <p:spPr>
          <a:xfrm>
            <a:off x="749808" y="4828032"/>
            <a:ext cx="7132320" cy="292608"/>
          </a:xfrm>
          <a:prstGeom prst="rect">
            <a:avLst/>
          </a:prstGeom>
          <a:noFill/>
          <a:ln/>
        </p:spPr>
        <p:txBody>
          <a:bodyPr wrap="square" lIns="0" tIns="0" rIns="0" bIns="0" rtlCol="0" anchor="ctr">
            <a:normAutofit/>
          </a:bodyPr>
          <a:lstStyle/>
          <a:p>
            <a:pPr marL="0" indent="0">
              <a:buNone/>
            </a:pPr>
            <a:r>
              <a:rPr lang="en-US" sz="1300" dirty="0">
                <a:solidFill>
                  <a:srgbClr val="D4E0EA"/>
                </a:solidFill>
                <a:latin typeface="Aptos" pitchFamily="34" charset="0"/>
                <a:ea typeface="Aptos" pitchFamily="34" charset="-122"/>
                <a:cs typeface="Aptos" pitchFamily="34" charset="-120"/>
              </a:rPr>
              <a:t>OlímpiaPrev  •  </a:t>
            </a:r>
            <a:r>
              <a:rPr lang="en-US" sz="1300" dirty="0" err="1">
                <a:solidFill>
                  <a:srgbClr val="D4E0EA"/>
                </a:solidFill>
                <a:latin typeface="Aptos" pitchFamily="34" charset="0"/>
                <a:ea typeface="Aptos" pitchFamily="34" charset="-122"/>
                <a:cs typeface="Aptos" pitchFamily="34" charset="-120"/>
              </a:rPr>
              <a:t>Audiência</a:t>
            </a:r>
            <a:r>
              <a:rPr lang="en-US" sz="1300" dirty="0">
                <a:solidFill>
                  <a:srgbClr val="D4E0EA"/>
                </a:solidFill>
                <a:latin typeface="Aptos" pitchFamily="34" charset="0"/>
                <a:ea typeface="Aptos" pitchFamily="34" charset="-122"/>
                <a:cs typeface="Aptos" pitchFamily="34" charset="-120"/>
              </a:rPr>
              <a:t> Pública 2026  •  Exercício 2025</a:t>
            </a:r>
            <a:endParaRPr lang="en-US" sz="1300" dirty="0"/>
          </a:p>
        </p:txBody>
      </p:sp>
      <p:pic>
        <p:nvPicPr>
          <p:cNvPr id="13" name="Image 0" descr="internal/pptx-qa/logo-olimpia.png">
            <a:extLst>
              <a:ext uri="{FF2B5EF4-FFF2-40B4-BE49-F238E27FC236}">
                <a16:creationId xmlns:a16="http://schemas.microsoft.com/office/drawing/2014/main" id="{6A3B8E91-4DC9-9032-FDD8-04776F57571C}"/>
              </a:ext>
            </a:extLst>
          </p:cNvPr>
          <p:cNvPicPr>
            <a:picLocks noChangeAspect="1"/>
          </p:cNvPicPr>
          <p:nvPr/>
        </p:nvPicPr>
        <p:blipFill>
          <a:blip r:embed="rId3"/>
          <a:stretch>
            <a:fillRect/>
          </a:stretch>
        </p:blipFill>
        <p:spPr>
          <a:xfrm>
            <a:off x="9345168" y="5875020"/>
            <a:ext cx="1874520" cy="59436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108</TotalTime>
  <Words>3530</Words>
  <Application>Microsoft Office PowerPoint</Application>
  <PresentationFormat>Widescreen</PresentationFormat>
  <Paragraphs>762</Paragraphs>
  <Slides>41</Slides>
  <Notes>36</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41</vt:i4>
      </vt:variant>
    </vt:vector>
  </HeadingPairs>
  <TitlesOfParts>
    <vt:vector size="47" baseType="lpstr">
      <vt:lpstr>Aptos</vt:lpstr>
      <vt:lpstr>Arial</vt:lpstr>
      <vt:lpstr>Gisha</vt:lpstr>
      <vt:lpstr>Leelawadee</vt:lpstr>
      <vt:lpstr>Leelawadee UI</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Roteiro da avaliação atuarial</vt:lpstr>
      <vt:lpstr>RPPS – fundamentos legais</vt:lpstr>
      <vt:lpstr>RPPS – alterações legislativas</vt:lpstr>
      <vt:lpstr>Hipóteses da avaliação atuarial</vt:lpstr>
      <vt:lpstr>Estatísticas dos participantes</vt:lpstr>
      <vt:lpstr>Evolução do número de participantes</vt:lpstr>
      <vt:lpstr>Resultado financeiro</vt:lpstr>
      <vt:lpstr>Resultado Atuarial</vt:lpstr>
      <vt:lpstr>Alíquota suplementar – Lei nº 235/2020</vt:lpstr>
      <vt:lpstr>Alíquota suplementar – Lei nº 235/2020</vt:lpstr>
      <vt:lpstr>Variações nos resultados atuariais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OlímpiaPrev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Audiência Pública | OlímpiaPrev</dc:title>
  <dc:subject>Audiência Pública de Prestação de Contas Anual – Exercício 2025</dc:subject>
  <dc:creator>OlímpiaPrev</dc:creator>
  <cp:lastModifiedBy>Bruna Bertini Demétrio</cp:lastModifiedBy>
  <cp:revision>22</cp:revision>
  <dcterms:created xsi:type="dcterms:W3CDTF">2026-10-01T20:47:06Z</dcterms:created>
  <dcterms:modified xsi:type="dcterms:W3CDTF">2026-10-18T21:04:10Z</dcterms:modified>
</cp:coreProperties>
</file>